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55" r:id="rId2"/>
    <p:sldId id="285" r:id="rId3"/>
    <p:sldId id="287" r:id="rId4"/>
    <p:sldId id="367" r:id="rId5"/>
    <p:sldId id="365" r:id="rId6"/>
    <p:sldId id="366" r:id="rId7"/>
    <p:sldId id="335" r:id="rId8"/>
    <p:sldId id="346" r:id="rId9"/>
    <p:sldId id="347" r:id="rId10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3" autoAdjust="0"/>
    <p:restoredTop sz="95461" autoAdjust="0"/>
  </p:normalViewPr>
  <p:slideViewPr>
    <p:cSldViewPr snapToGrid="0" snapToObjects="1" showGuides="1">
      <p:cViewPr varScale="1">
        <p:scale>
          <a:sx n="77" d="100"/>
          <a:sy n="77" d="100"/>
        </p:scale>
        <p:origin x="1260" y="114"/>
      </p:cViewPr>
      <p:guideLst>
        <p:guide orient="horz" pos="631"/>
        <p:guide pos="4289"/>
        <p:guide orient="horz" pos="6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02/02/2018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7216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3" descr="logo_logo dif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605" y="5608423"/>
            <a:ext cx="2578395" cy="124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418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General</a:t>
            </a:r>
            <a:endParaRPr lang="es-ES" sz="3800" dirty="0">
              <a:solidFill>
                <a:srgbClr val="FF7175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280215" y="1295407"/>
            <a:ext cx="4893958" cy="5107205"/>
            <a:chOff x="2801325" y="213419"/>
            <a:chExt cx="3948608" cy="3579732"/>
          </a:xfrm>
          <a:noFill/>
        </p:grpSpPr>
        <p:sp>
          <p:nvSpPr>
            <p:cNvPr id="9" name="Line 51"/>
            <p:cNvSpPr>
              <a:spLocks noChangeShapeType="1"/>
            </p:cNvSpPr>
            <p:nvPr/>
          </p:nvSpPr>
          <p:spPr bwMode="auto">
            <a:xfrm>
              <a:off x="4562376" y="613691"/>
              <a:ext cx="1" cy="124243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10" name="Rectangle 55"/>
            <p:cNvSpPr>
              <a:spLocks noChangeArrowheads="1"/>
            </p:cNvSpPr>
            <p:nvPr/>
          </p:nvSpPr>
          <p:spPr bwMode="auto">
            <a:xfrm>
              <a:off x="3770288" y="213419"/>
              <a:ext cx="1584176" cy="40027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solidFill>
                    <a:srgbClr val="000000"/>
                  </a:solidFill>
                </a:rPr>
                <a:t>Directora General</a:t>
              </a:r>
            </a:p>
            <a:p>
              <a:pPr algn="ctr"/>
              <a:r>
                <a:rPr lang="es-MX" sz="1000" dirty="0">
                  <a:solidFill>
                    <a:srgbClr val="000000"/>
                  </a:solidFill>
                </a:rPr>
                <a:t>  Director General  </a:t>
              </a:r>
            </a:p>
          </p:txBody>
        </p:sp>
        <p:sp>
          <p:nvSpPr>
            <p:cNvPr id="18" name="Rectangle 282"/>
            <p:cNvSpPr>
              <a:spLocks noChangeArrowheads="1"/>
            </p:cNvSpPr>
            <p:nvPr/>
          </p:nvSpPr>
          <p:spPr bwMode="auto">
            <a:xfrm>
              <a:off x="2801325" y="2019276"/>
              <a:ext cx="1483925" cy="32751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latin typeface="+mj-lt"/>
                  <a:cs typeface="Arial" pitchFamily="34" charset="0"/>
                </a:rPr>
                <a:t>Asistente de Dirección General</a:t>
              </a:r>
            </a:p>
            <a:p>
              <a:pPr algn="ctr"/>
              <a:r>
                <a:rPr lang="es-MX" sz="1000" dirty="0">
                  <a:latin typeface="+mj-lt"/>
                  <a:cs typeface="Arial" pitchFamily="34" charset="0"/>
                </a:rPr>
                <a:t>   </a:t>
              </a:r>
              <a:r>
                <a:rPr lang="es-MX" sz="1000" b="1" dirty="0">
                  <a:latin typeface="+mj-lt"/>
                  <a:cs typeface="Arial" pitchFamily="34" charset="0"/>
                </a:rPr>
                <a:t>     </a:t>
              </a:r>
              <a:r>
                <a:rPr lang="es-ES" sz="1000" dirty="0">
                  <a:latin typeface="+mj-lt"/>
                  <a:cs typeface="Arial" pitchFamily="34" charset="0"/>
                </a:rPr>
                <a:t>Secretaria/o  </a:t>
              </a:r>
            </a:p>
            <a:p>
              <a:pPr algn="ctr"/>
              <a:r>
                <a:rPr lang="es-ES" sz="1000" dirty="0">
                  <a:latin typeface="+mj-lt"/>
                  <a:cs typeface="Arial" pitchFamily="34" charset="0"/>
                </a:rPr>
                <a:t> </a:t>
              </a:r>
              <a:endParaRPr lang="es-MX" sz="1000" dirty="0">
                <a:latin typeface="+mj-lt"/>
                <a:cs typeface="Arial" pitchFamily="34" charset="0"/>
              </a:endParaRPr>
            </a:p>
          </p:txBody>
        </p:sp>
        <p:sp>
          <p:nvSpPr>
            <p:cNvPr id="19" name="Rectangle 289"/>
            <p:cNvSpPr>
              <a:spLocks noChangeArrowheads="1"/>
            </p:cNvSpPr>
            <p:nvPr/>
          </p:nvSpPr>
          <p:spPr bwMode="auto">
            <a:xfrm>
              <a:off x="4772305" y="2021245"/>
              <a:ext cx="1977628" cy="36979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1000" b="1" dirty="0">
                <a:solidFill>
                  <a:srgbClr val="000000"/>
                </a:solidFill>
                <a:latin typeface="+mj-lt"/>
              </a:endParaRPr>
            </a:p>
            <a:p>
              <a:pPr algn="ctr"/>
              <a:r>
                <a:rPr lang="es-MX" sz="1000" b="1" dirty="0">
                  <a:solidFill>
                    <a:srgbClr val="000000"/>
                  </a:solidFill>
                  <a:latin typeface="+mj-lt"/>
                </a:rPr>
                <a:t>Coordinadora de la Oficina de Presidencia</a:t>
              </a:r>
            </a:p>
            <a:p>
              <a:pPr algn="ctr"/>
              <a:r>
                <a:rPr lang="es-MX" sz="1000" dirty="0">
                  <a:solidFill>
                    <a:srgbClr val="000000"/>
                  </a:solidFill>
                  <a:latin typeface="+mj-lt"/>
                </a:rPr>
                <a:t> </a:t>
              </a:r>
            </a:p>
            <a:p>
              <a:pPr algn="ctr"/>
              <a:endParaRPr lang="es-MX" sz="10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1" name="Rectangle 607"/>
            <p:cNvSpPr>
              <a:spLocks noChangeArrowheads="1"/>
            </p:cNvSpPr>
            <p:nvPr/>
          </p:nvSpPr>
          <p:spPr bwMode="auto">
            <a:xfrm>
              <a:off x="3000247" y="3324324"/>
              <a:ext cx="1298400" cy="468827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latin typeface="+mj-lt"/>
                </a:rPr>
                <a:t> Chofer de Dirección General </a:t>
              </a:r>
            </a:p>
            <a:p>
              <a:pPr algn="ctr"/>
              <a:r>
                <a:rPr lang="es-MX" sz="1000" dirty="0">
                  <a:latin typeface="+mj-lt"/>
                </a:rPr>
                <a:t>Chofer   </a:t>
              </a:r>
            </a:p>
            <a:p>
              <a:pPr algn="ctr"/>
              <a:r>
                <a:rPr lang="es-MX" sz="1000" dirty="0">
                  <a:latin typeface="+mj-lt"/>
                </a:rPr>
                <a:t> 2</a:t>
              </a:r>
            </a:p>
            <a:p>
              <a:pPr algn="ctr"/>
              <a:r>
                <a:rPr lang="es-MX" sz="1000" dirty="0">
                  <a:latin typeface="+mj-lt"/>
                </a:rPr>
                <a:t>  </a:t>
              </a:r>
            </a:p>
          </p:txBody>
        </p:sp>
        <p:sp>
          <p:nvSpPr>
            <p:cNvPr id="33" name="Rectangle 309"/>
            <p:cNvSpPr>
              <a:spLocks noChangeArrowheads="1"/>
            </p:cNvSpPr>
            <p:nvPr/>
          </p:nvSpPr>
          <p:spPr bwMode="auto">
            <a:xfrm>
              <a:off x="2976183" y="2475785"/>
              <a:ext cx="1285004" cy="37820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latin typeface="+mj-lt"/>
                  <a:cs typeface="Arial" pitchFamily="34" charset="0"/>
                </a:rPr>
                <a:t>Recepcionista</a:t>
              </a:r>
            </a:p>
            <a:p>
              <a:pPr algn="ctr"/>
              <a:r>
                <a:rPr lang="es-MX" sz="1000" dirty="0">
                  <a:latin typeface="+mj-lt"/>
                </a:rPr>
                <a:t> </a:t>
              </a:r>
            </a:p>
          </p:txBody>
        </p:sp>
        <p:sp>
          <p:nvSpPr>
            <p:cNvPr id="36" name="Rectangle 309"/>
            <p:cNvSpPr>
              <a:spLocks noChangeArrowheads="1"/>
            </p:cNvSpPr>
            <p:nvPr/>
          </p:nvSpPr>
          <p:spPr bwMode="auto">
            <a:xfrm>
              <a:off x="2991864" y="2901077"/>
              <a:ext cx="1291414" cy="33778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latin typeface="+mj-lt"/>
                </a:rPr>
                <a:t>Auxiliar </a:t>
              </a:r>
              <a:r>
                <a:rPr lang="es-MX" sz="1000" b="1" dirty="0" err="1">
                  <a:latin typeface="+mj-lt"/>
                </a:rPr>
                <a:t>Admvo</a:t>
              </a:r>
              <a:r>
                <a:rPr lang="es-MX" sz="1000" b="1" dirty="0">
                  <a:latin typeface="+mj-lt"/>
                </a:rPr>
                <a:t>. de Recepción</a:t>
              </a:r>
            </a:p>
            <a:p>
              <a:pPr algn="ctr"/>
              <a:r>
                <a:rPr lang="es-MX" sz="1000" dirty="0">
                  <a:latin typeface="+mj-lt"/>
                </a:rPr>
                <a:t>Auxiliar Administrativo</a:t>
              </a:r>
            </a:p>
            <a:p>
              <a:pPr algn="ctr"/>
              <a:r>
                <a:rPr lang="es-MX" sz="1000" dirty="0">
                  <a:latin typeface="+mj-lt"/>
                </a:rPr>
                <a:t> </a:t>
              </a:r>
            </a:p>
          </p:txBody>
        </p:sp>
        <p:sp>
          <p:nvSpPr>
            <p:cNvPr id="38" name="Rectangle 309"/>
            <p:cNvSpPr>
              <a:spLocks noChangeArrowheads="1"/>
            </p:cNvSpPr>
            <p:nvPr/>
          </p:nvSpPr>
          <p:spPr bwMode="auto">
            <a:xfrm>
              <a:off x="5102597" y="2549601"/>
              <a:ext cx="1383221" cy="33316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ES" sz="1000" b="1" dirty="0">
                  <a:latin typeface="+mj-lt"/>
                  <a:cs typeface="Arial" pitchFamily="34" charset="0"/>
                </a:rPr>
                <a:t>Secretaria de Presidencia</a:t>
              </a:r>
              <a:endParaRPr lang="es-MX" sz="1000" b="1" dirty="0">
                <a:latin typeface="+mj-lt"/>
                <a:cs typeface="Arial" pitchFamily="34" charset="0"/>
              </a:endParaRPr>
            </a:p>
            <a:p>
              <a:pPr algn="ctr"/>
              <a:r>
                <a:rPr lang="es-ES" sz="1000" dirty="0">
                  <a:latin typeface="+mj-lt"/>
                  <a:cs typeface="Arial" pitchFamily="34" charset="0"/>
                </a:rPr>
                <a:t>Secretaria/o </a:t>
              </a:r>
            </a:p>
            <a:p>
              <a:pPr algn="ctr"/>
              <a:r>
                <a:rPr lang="es-ES" sz="1000" dirty="0">
                  <a:latin typeface="+mj-lt"/>
                  <a:cs typeface="Arial" pitchFamily="34" charset="0"/>
                </a:rPr>
                <a:t> </a:t>
              </a:r>
            </a:p>
          </p:txBody>
        </p:sp>
        <p:sp>
          <p:nvSpPr>
            <p:cNvPr id="39" name="Line 297"/>
            <p:cNvSpPr>
              <a:spLocks noChangeShapeType="1"/>
            </p:cNvSpPr>
            <p:nvPr/>
          </p:nvSpPr>
          <p:spPr bwMode="auto">
            <a:xfrm>
              <a:off x="4959295" y="2391038"/>
              <a:ext cx="8032" cy="79807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  <a:cs typeface="Arial" pitchFamily="34" charset="0"/>
              </a:endParaRPr>
            </a:p>
          </p:txBody>
        </p:sp>
        <p:sp>
          <p:nvSpPr>
            <p:cNvPr id="40" name="Line 52"/>
            <p:cNvSpPr>
              <a:spLocks noChangeShapeType="1"/>
            </p:cNvSpPr>
            <p:nvPr/>
          </p:nvSpPr>
          <p:spPr bwMode="auto">
            <a:xfrm flipV="1">
              <a:off x="4959295" y="2727498"/>
              <a:ext cx="136895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  <p:sp>
          <p:nvSpPr>
            <p:cNvPr id="41" name="Rectangle 309"/>
            <p:cNvSpPr>
              <a:spLocks noChangeArrowheads="1"/>
            </p:cNvSpPr>
            <p:nvPr/>
          </p:nvSpPr>
          <p:spPr bwMode="auto">
            <a:xfrm>
              <a:off x="5096189" y="3026456"/>
              <a:ext cx="1389630" cy="33316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1000" b="1" dirty="0">
                  <a:latin typeface="+mj-lt"/>
                </a:rPr>
                <a:t>Chofer de Presidencia DIF</a:t>
              </a:r>
              <a:endParaRPr lang="es-ES" sz="1000" b="1" dirty="0">
                <a:latin typeface="+mj-lt"/>
              </a:endParaRPr>
            </a:p>
            <a:p>
              <a:pPr algn="ctr"/>
              <a:r>
                <a:rPr lang="es-MX" sz="1000" dirty="0">
                  <a:latin typeface="+mj-lt"/>
                </a:rPr>
                <a:t>                 Chofer         </a:t>
              </a:r>
            </a:p>
            <a:p>
              <a:pPr algn="ctr"/>
              <a:r>
                <a:rPr lang="es-MX" sz="1000" dirty="0">
                  <a:latin typeface="+mj-lt"/>
                </a:rPr>
                <a:t> </a:t>
              </a:r>
            </a:p>
          </p:txBody>
        </p:sp>
        <p:sp>
          <p:nvSpPr>
            <p:cNvPr id="42" name="Line 52"/>
            <p:cNvSpPr>
              <a:spLocks noChangeShapeType="1"/>
            </p:cNvSpPr>
            <p:nvPr/>
          </p:nvSpPr>
          <p:spPr bwMode="auto">
            <a:xfrm flipV="1">
              <a:off x="4969722" y="3181204"/>
              <a:ext cx="12005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+mj-lt"/>
              </a:endParaRPr>
            </a:p>
          </p:txBody>
        </p:sp>
      </p:grpSp>
      <p:sp>
        <p:nvSpPr>
          <p:cNvPr id="22" name="Line 52"/>
          <p:cNvSpPr>
            <a:spLocks noChangeShapeType="1"/>
          </p:cNvSpPr>
          <p:nvPr/>
        </p:nvSpPr>
        <p:spPr bwMode="auto">
          <a:xfrm flipV="1">
            <a:off x="2377963" y="5946844"/>
            <a:ext cx="14879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47" name="Line 52"/>
          <p:cNvSpPr>
            <a:spLocks noChangeShapeType="1"/>
          </p:cNvSpPr>
          <p:nvPr/>
        </p:nvSpPr>
        <p:spPr bwMode="auto">
          <a:xfrm flipV="1">
            <a:off x="2380455" y="5424468"/>
            <a:ext cx="14879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48" name="Line 52"/>
          <p:cNvSpPr>
            <a:spLocks noChangeShapeType="1"/>
          </p:cNvSpPr>
          <p:nvPr/>
        </p:nvSpPr>
        <p:spPr bwMode="auto">
          <a:xfrm flipV="1">
            <a:off x="2380455" y="4825471"/>
            <a:ext cx="12859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51" name="Line 51"/>
          <p:cNvSpPr>
            <a:spLocks noChangeShapeType="1"/>
          </p:cNvSpPr>
          <p:nvPr/>
        </p:nvSpPr>
        <p:spPr bwMode="auto">
          <a:xfrm>
            <a:off x="2386622" y="4339084"/>
            <a:ext cx="0" cy="160776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52" name="Line 52"/>
          <p:cNvSpPr>
            <a:spLocks noChangeShapeType="1"/>
          </p:cNvSpPr>
          <p:nvPr/>
        </p:nvSpPr>
        <p:spPr bwMode="auto">
          <a:xfrm flipV="1">
            <a:off x="3167742" y="3639055"/>
            <a:ext cx="2710543" cy="2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31" name="Line 52"/>
          <p:cNvSpPr>
            <a:spLocks noChangeShapeType="1"/>
          </p:cNvSpPr>
          <p:nvPr/>
        </p:nvSpPr>
        <p:spPr bwMode="auto">
          <a:xfrm flipV="1">
            <a:off x="3752685" y="2191994"/>
            <a:ext cx="1344208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32" name="Line 297"/>
          <p:cNvSpPr>
            <a:spLocks noChangeShapeType="1"/>
          </p:cNvSpPr>
          <p:nvPr/>
        </p:nvSpPr>
        <p:spPr bwMode="auto">
          <a:xfrm>
            <a:off x="3167743" y="3648581"/>
            <a:ext cx="0" cy="23276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34" name="Line 297"/>
          <p:cNvSpPr>
            <a:spLocks noChangeShapeType="1"/>
          </p:cNvSpPr>
          <p:nvPr/>
        </p:nvSpPr>
        <p:spPr bwMode="auto">
          <a:xfrm>
            <a:off x="5878286" y="3641866"/>
            <a:ext cx="0" cy="23276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35" name="Rectangle 23"/>
          <p:cNvSpPr>
            <a:spLocks noChangeArrowheads="1"/>
          </p:cNvSpPr>
          <p:nvPr/>
        </p:nvSpPr>
        <p:spPr bwMode="auto">
          <a:xfrm>
            <a:off x="5109929" y="1949555"/>
            <a:ext cx="2061669" cy="431718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Analista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7" name="Rectangle 23"/>
          <p:cNvSpPr>
            <a:spLocks noChangeArrowheads="1"/>
          </p:cNvSpPr>
          <p:nvPr/>
        </p:nvSpPr>
        <p:spPr bwMode="auto">
          <a:xfrm>
            <a:off x="5109929" y="2508929"/>
            <a:ext cx="2061669" cy="448865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Encargado de Programas de Evaluación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Encargado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109929" y="3082775"/>
            <a:ext cx="2061669" cy="442947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</a:rPr>
              <a:t>Encargado de Programas de Evaluación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Encargado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 </a:t>
            </a:r>
          </a:p>
        </p:txBody>
      </p:sp>
      <p:sp>
        <p:nvSpPr>
          <p:cNvPr id="44" name="Line 52"/>
          <p:cNvSpPr>
            <a:spLocks noChangeShapeType="1"/>
          </p:cNvSpPr>
          <p:nvPr/>
        </p:nvSpPr>
        <p:spPr bwMode="auto">
          <a:xfrm>
            <a:off x="4466667" y="2706994"/>
            <a:ext cx="64757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45" name="Line 52"/>
          <p:cNvSpPr>
            <a:spLocks noChangeShapeType="1"/>
          </p:cNvSpPr>
          <p:nvPr/>
        </p:nvSpPr>
        <p:spPr bwMode="auto">
          <a:xfrm flipV="1">
            <a:off x="4466667" y="3207015"/>
            <a:ext cx="64757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46" name="Rectangle 23"/>
          <p:cNvSpPr>
            <a:spLocks noChangeArrowheads="1"/>
          </p:cNvSpPr>
          <p:nvPr/>
        </p:nvSpPr>
        <p:spPr bwMode="auto">
          <a:xfrm>
            <a:off x="2069942" y="2003909"/>
            <a:ext cx="1676225" cy="477197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1000" b="1" dirty="0">
              <a:solidFill>
                <a:srgbClr val="000000"/>
              </a:solidFill>
              <a:latin typeface="+mj-lt"/>
            </a:endParaRPr>
          </a:p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Planeación Estratégica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 </a:t>
            </a:r>
            <a:endParaRPr lang="es-MX" sz="1000" dirty="0">
              <a:solidFill>
                <a:srgbClr val="000000"/>
              </a:solidFill>
            </a:endParaRP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4651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297084" y="1512125"/>
            <a:ext cx="8428289" cy="4418763"/>
            <a:chOff x="306984" y="1974687"/>
            <a:chExt cx="8448614" cy="4439573"/>
          </a:xfrm>
          <a:noFill/>
        </p:grpSpPr>
        <p:sp>
          <p:nvSpPr>
            <p:cNvPr id="8" name="Rectangle 362"/>
            <p:cNvSpPr>
              <a:spLocks noChangeArrowheads="1"/>
            </p:cNvSpPr>
            <p:nvPr/>
          </p:nvSpPr>
          <p:spPr bwMode="auto">
            <a:xfrm>
              <a:off x="5689753" y="5269903"/>
              <a:ext cx="1464321" cy="42939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Encargado De Almacén</a:t>
              </a:r>
            </a:p>
            <a:p>
              <a:pPr algn="ctr"/>
              <a:r>
                <a:rPr lang="es-MX" sz="900" dirty="0">
                  <a:latin typeface="+mj-lt"/>
                </a:rPr>
                <a:t>Encargado</a:t>
              </a:r>
            </a:p>
            <a:p>
              <a:pPr algn="ctr"/>
              <a:r>
                <a:rPr lang="es-ES" sz="900" dirty="0"/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9" name="Rectangle 363"/>
            <p:cNvSpPr>
              <a:spLocks noChangeArrowheads="1"/>
            </p:cNvSpPr>
            <p:nvPr/>
          </p:nvSpPr>
          <p:spPr bwMode="auto">
            <a:xfrm>
              <a:off x="5689754" y="4760804"/>
              <a:ext cx="1448564" cy="42300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   </a:t>
              </a:r>
              <a:r>
                <a:rPr lang="es-MX" sz="900" b="1" dirty="0">
                  <a:latin typeface="+mj-lt"/>
                </a:rPr>
                <a:t>Auxiliar De Ingresos</a:t>
              </a:r>
            </a:p>
            <a:p>
              <a:pPr algn="ctr"/>
              <a:r>
                <a:rPr lang="es-MX" sz="900" dirty="0">
                  <a:latin typeface="+mj-lt"/>
                </a:rPr>
                <a:t> Auxiliar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0" name="Rectangle 364"/>
            <p:cNvSpPr>
              <a:spLocks noChangeArrowheads="1"/>
            </p:cNvSpPr>
            <p:nvPr/>
          </p:nvSpPr>
          <p:spPr bwMode="auto">
            <a:xfrm>
              <a:off x="5689754" y="4306625"/>
              <a:ext cx="1448564" cy="37182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Auxiliar de Proceso </a:t>
              </a:r>
              <a:r>
                <a:rPr lang="es-MX" sz="900" b="1" dirty="0" err="1">
                  <a:latin typeface="+mj-lt"/>
                </a:rPr>
                <a:t>pag</a:t>
              </a:r>
              <a:r>
                <a:rPr lang="es-MX" sz="900" b="1" dirty="0">
                  <a:latin typeface="+mj-lt"/>
                </a:rPr>
                <a:t> a </a:t>
              </a:r>
              <a:r>
                <a:rPr lang="es-MX" sz="900" b="1" dirty="0" err="1">
                  <a:latin typeface="+mj-lt"/>
                </a:rPr>
                <a:t>prov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Auxiliar Administrativo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1" name="Rectangle 366"/>
            <p:cNvSpPr>
              <a:spLocks noChangeArrowheads="1"/>
            </p:cNvSpPr>
            <p:nvPr/>
          </p:nvSpPr>
          <p:spPr bwMode="auto">
            <a:xfrm>
              <a:off x="3971351" y="4931439"/>
              <a:ext cx="1338150" cy="44722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De Patrimonio</a:t>
              </a: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r>
                <a:rPr lang="es-MX" sz="900" dirty="0">
                  <a:latin typeface="+mj-lt"/>
                </a:rPr>
                <a:t>Encargado</a:t>
              </a:r>
              <a:r>
                <a:rPr lang="es-ES" sz="900" dirty="0">
                  <a:latin typeface="+mj-lt"/>
                </a:rPr>
                <a:t>  </a:t>
              </a:r>
            </a:p>
          </p:txBody>
        </p:sp>
        <p:sp>
          <p:nvSpPr>
            <p:cNvPr id="12" name="Rectangle 367"/>
            <p:cNvSpPr>
              <a:spLocks noChangeArrowheads="1"/>
            </p:cNvSpPr>
            <p:nvPr/>
          </p:nvSpPr>
          <p:spPr bwMode="auto">
            <a:xfrm>
              <a:off x="3869341" y="3322172"/>
              <a:ext cx="1440160" cy="53051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Responsable de Área </a:t>
              </a:r>
            </a:p>
            <a:p>
              <a:pPr algn="ctr"/>
              <a:r>
                <a:rPr lang="es-MX" sz="900" b="1" dirty="0">
                  <a:latin typeface="+mj-lt"/>
                </a:rPr>
                <a:t>de Control Vehicular </a:t>
              </a:r>
            </a:p>
            <a:p>
              <a:pPr algn="ctr"/>
              <a:r>
                <a:rPr lang="es-MX" sz="900" dirty="0"/>
                <a:t>Responsable Área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3" name="Text Box 369"/>
            <p:cNvSpPr txBox="1">
              <a:spLocks noChangeArrowheads="1"/>
            </p:cNvSpPr>
            <p:nvPr/>
          </p:nvSpPr>
          <p:spPr bwMode="auto">
            <a:xfrm>
              <a:off x="2502818" y="2621596"/>
              <a:ext cx="1515455" cy="38674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lang="es-MX" sz="900" b="1" dirty="0">
                <a:latin typeface="+mj-lt"/>
              </a:endParaRPr>
            </a:p>
            <a:p>
              <a:pPr algn="ctr" eaLnBrk="1" hangingPunct="1"/>
              <a:r>
                <a:rPr lang="es-MX" sz="900" b="1" dirty="0">
                  <a:latin typeface="+mj-lt"/>
                </a:rPr>
                <a:t>Asistente de Coord. </a:t>
              </a:r>
              <a:r>
                <a:rPr lang="es-MX" sz="900" b="1" dirty="0" err="1">
                  <a:latin typeface="+mj-lt"/>
                </a:rPr>
                <a:t>Admva</a:t>
              </a:r>
              <a:r>
                <a:rPr lang="es-MX" sz="900" b="1" dirty="0">
                  <a:latin typeface="+mj-lt"/>
                </a:rPr>
                <a:t>.</a:t>
              </a:r>
            </a:p>
            <a:p>
              <a:pPr algn="ctr" eaLnBrk="1" hangingPunct="1"/>
              <a:r>
                <a:rPr lang="es-MX" sz="900" dirty="0">
                  <a:latin typeface="+mj-lt"/>
                </a:rPr>
                <a:t>Auxiliar Administrativo </a:t>
              </a:r>
            </a:p>
            <a:p>
              <a:pPr algn="ctr" eaLnBrk="1" hangingPunct="1"/>
              <a:endParaRPr lang="es-MX" sz="900" dirty="0">
                <a:latin typeface="+mj-lt"/>
              </a:endParaRPr>
            </a:p>
          </p:txBody>
        </p:sp>
        <p:sp>
          <p:nvSpPr>
            <p:cNvPr id="14" name="Text Box 370"/>
            <p:cNvSpPr txBox="1">
              <a:spLocks noChangeArrowheads="1"/>
            </p:cNvSpPr>
            <p:nvPr/>
          </p:nvSpPr>
          <p:spPr bwMode="auto">
            <a:xfrm>
              <a:off x="2278390" y="3422627"/>
              <a:ext cx="1369228" cy="501650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defPPr>
                <a:defRPr lang="es-ES"/>
              </a:defPPr>
              <a:lvl1pPr algn="ctr">
                <a:defRPr sz="900">
                  <a:latin typeface="Calibri" panose="020F0502020204030204" pitchFamily="34" charset="0"/>
                  <a:cs typeface="Calibri" panose="020F0502020204030204" pitchFamily="34" charset="0"/>
                </a:defRPr>
              </a:lvl1pPr>
            </a:lstStyle>
            <a:p>
              <a:endParaRPr lang="es-MX" b="1" dirty="0"/>
            </a:p>
            <a:p>
              <a:r>
                <a:rPr lang="es-MX" b="1" dirty="0"/>
                <a:t>Responsable de Área de RH</a:t>
              </a:r>
            </a:p>
            <a:p>
              <a:r>
                <a:rPr lang="es-MX" dirty="0"/>
                <a:t>    Responsable Área  </a:t>
              </a:r>
              <a:endParaRPr lang="es-MX" dirty="0">
                <a:solidFill>
                  <a:srgbClr val="000000"/>
                </a:solidFill>
              </a:endParaRPr>
            </a:p>
            <a:p>
              <a:endParaRPr lang="es-MX" dirty="0"/>
            </a:p>
          </p:txBody>
        </p:sp>
        <p:sp>
          <p:nvSpPr>
            <p:cNvPr id="15" name="Rectangle 371"/>
            <p:cNvSpPr>
              <a:spLocks noChangeArrowheads="1"/>
            </p:cNvSpPr>
            <p:nvPr/>
          </p:nvSpPr>
          <p:spPr bwMode="auto">
            <a:xfrm>
              <a:off x="315409" y="4859536"/>
              <a:ext cx="1472482" cy="32427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72000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de Mantenimiento</a:t>
              </a:r>
            </a:p>
            <a:p>
              <a:pPr algn="ctr"/>
              <a:r>
                <a:rPr lang="es-MX" sz="800" dirty="0">
                  <a:latin typeface="+mj-lt"/>
                </a:rPr>
                <a:t>Encargado  </a:t>
              </a:r>
            </a:p>
          </p:txBody>
        </p:sp>
        <p:sp>
          <p:nvSpPr>
            <p:cNvPr id="16" name="Rectangle 372"/>
            <p:cNvSpPr>
              <a:spLocks noChangeArrowheads="1"/>
            </p:cNvSpPr>
            <p:nvPr/>
          </p:nvSpPr>
          <p:spPr bwMode="auto">
            <a:xfrm>
              <a:off x="2110750" y="4736668"/>
              <a:ext cx="1338149" cy="48541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Intendentes</a:t>
              </a:r>
            </a:p>
            <a:p>
              <a:pPr algn="ctr"/>
              <a:r>
                <a:rPr lang="es-MX" sz="800" dirty="0">
                  <a:latin typeface="+mj-lt"/>
                </a:rPr>
                <a:t> </a:t>
              </a:r>
              <a:r>
                <a:rPr lang="es-MX" sz="900" dirty="0"/>
                <a:t> 3</a:t>
              </a:r>
            </a:p>
            <a:p>
              <a:pPr algn="ctr"/>
              <a:endParaRPr lang="es-MX" sz="900" dirty="0"/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7" name="Rectangle 373"/>
            <p:cNvSpPr>
              <a:spLocks noChangeArrowheads="1"/>
            </p:cNvSpPr>
            <p:nvPr/>
          </p:nvSpPr>
          <p:spPr bwMode="auto">
            <a:xfrm>
              <a:off x="2088793" y="5799304"/>
              <a:ext cx="1464468" cy="61130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Técnicos Mantenimiento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5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8" name="Line 385"/>
            <p:cNvSpPr>
              <a:spLocks noChangeShapeType="1"/>
            </p:cNvSpPr>
            <p:nvPr/>
          </p:nvSpPr>
          <p:spPr bwMode="auto">
            <a:xfrm>
              <a:off x="1787890" y="5947253"/>
              <a:ext cx="29402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9" name="Line 387"/>
            <p:cNvSpPr>
              <a:spLocks noChangeShapeType="1"/>
            </p:cNvSpPr>
            <p:nvPr/>
          </p:nvSpPr>
          <p:spPr bwMode="auto">
            <a:xfrm flipV="1">
              <a:off x="1148508" y="3149132"/>
              <a:ext cx="7092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0" name="Rectangle 389"/>
            <p:cNvSpPr>
              <a:spLocks noChangeArrowheads="1"/>
            </p:cNvSpPr>
            <p:nvPr/>
          </p:nvSpPr>
          <p:spPr bwMode="auto">
            <a:xfrm>
              <a:off x="5315225" y="2621596"/>
              <a:ext cx="1600200" cy="38674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     </a:t>
              </a:r>
              <a:r>
                <a:rPr lang="es-MX" sz="900" dirty="0">
                  <a:latin typeface="+mj-lt"/>
                </a:rPr>
                <a:t> Chofer  2</a:t>
              </a:r>
            </a:p>
          </p:txBody>
        </p:sp>
        <p:sp>
          <p:nvSpPr>
            <p:cNvPr id="21" name="Line 390"/>
            <p:cNvSpPr>
              <a:spLocks noChangeShapeType="1"/>
            </p:cNvSpPr>
            <p:nvPr/>
          </p:nvSpPr>
          <p:spPr bwMode="auto">
            <a:xfrm flipV="1">
              <a:off x="4009913" y="2800551"/>
              <a:ext cx="130745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3" name="Line 392"/>
            <p:cNvSpPr>
              <a:spLocks noChangeShapeType="1"/>
            </p:cNvSpPr>
            <p:nvPr/>
          </p:nvSpPr>
          <p:spPr bwMode="auto">
            <a:xfrm flipH="1">
              <a:off x="3544446" y="3924277"/>
              <a:ext cx="0" cy="1011689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4" name="Line 394"/>
            <p:cNvSpPr>
              <a:spLocks noChangeShapeType="1"/>
            </p:cNvSpPr>
            <p:nvPr/>
          </p:nvSpPr>
          <p:spPr bwMode="auto">
            <a:xfrm flipV="1">
              <a:off x="3466566" y="4324472"/>
              <a:ext cx="86695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5" name="Rectangle 396"/>
            <p:cNvSpPr>
              <a:spLocks noChangeArrowheads="1"/>
            </p:cNvSpPr>
            <p:nvPr/>
          </p:nvSpPr>
          <p:spPr bwMode="auto">
            <a:xfrm>
              <a:off x="2278389" y="4030363"/>
              <a:ext cx="1188177" cy="58594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Honorarios Asimilables </a:t>
              </a:r>
            </a:p>
            <a:p>
              <a:pPr algn="ctr"/>
              <a:r>
                <a:rPr lang="es-MX" sz="900" b="1" dirty="0">
                  <a:latin typeface="+mj-lt"/>
                </a:rPr>
                <a:t>a Sueldo   </a:t>
              </a:r>
            </a:p>
            <a:p>
              <a:pPr algn="ctr"/>
              <a:r>
                <a:rPr lang="es-MX" sz="900" dirty="0">
                  <a:latin typeface="+mj-lt"/>
                </a:rPr>
                <a:t>Auxiliar de RH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26" name="Line 409"/>
            <p:cNvSpPr>
              <a:spLocks noChangeShapeType="1"/>
            </p:cNvSpPr>
            <p:nvPr/>
          </p:nvSpPr>
          <p:spPr bwMode="auto">
            <a:xfrm>
              <a:off x="4608810" y="2410880"/>
              <a:ext cx="0" cy="723393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7" name="Line 418"/>
            <p:cNvSpPr>
              <a:spLocks noChangeShapeType="1"/>
            </p:cNvSpPr>
            <p:nvPr/>
          </p:nvSpPr>
          <p:spPr bwMode="auto">
            <a:xfrm flipV="1">
              <a:off x="7138318" y="4492537"/>
              <a:ext cx="125813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8" name="Line 423"/>
            <p:cNvSpPr>
              <a:spLocks noChangeShapeType="1"/>
            </p:cNvSpPr>
            <p:nvPr/>
          </p:nvSpPr>
          <p:spPr bwMode="auto">
            <a:xfrm flipH="1">
              <a:off x="1920686" y="4290260"/>
              <a:ext cx="0" cy="212400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9" name="Rectangle 425"/>
            <p:cNvSpPr>
              <a:spLocks noChangeArrowheads="1"/>
            </p:cNvSpPr>
            <p:nvPr/>
          </p:nvSpPr>
          <p:spPr bwMode="auto">
            <a:xfrm>
              <a:off x="327691" y="4388965"/>
              <a:ext cx="1460200" cy="385027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Auxiliar de Supervisor</a:t>
              </a:r>
            </a:p>
            <a:p>
              <a:pPr algn="ctr"/>
              <a:r>
                <a:rPr lang="es-MX" sz="900" dirty="0">
                  <a:latin typeface="+mj-lt"/>
                </a:rPr>
                <a:t>     Auxiliar  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0" name="Rectangle 426"/>
            <p:cNvSpPr>
              <a:spLocks noChangeArrowheads="1"/>
            </p:cNvSpPr>
            <p:nvPr/>
          </p:nvSpPr>
          <p:spPr bwMode="auto">
            <a:xfrm>
              <a:off x="306984" y="5781231"/>
              <a:ext cx="1480907" cy="32522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Electricista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1" name="Line 428"/>
            <p:cNvSpPr>
              <a:spLocks noChangeShapeType="1"/>
            </p:cNvSpPr>
            <p:nvPr/>
          </p:nvSpPr>
          <p:spPr bwMode="auto">
            <a:xfrm>
              <a:off x="5153693" y="4226134"/>
              <a:ext cx="8223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2" name="Line 435"/>
            <p:cNvSpPr>
              <a:spLocks noChangeShapeType="1"/>
            </p:cNvSpPr>
            <p:nvPr/>
          </p:nvSpPr>
          <p:spPr bwMode="auto">
            <a:xfrm>
              <a:off x="2963004" y="3155616"/>
              <a:ext cx="0" cy="253188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3" name="Line 436"/>
            <p:cNvSpPr>
              <a:spLocks noChangeShapeType="1"/>
            </p:cNvSpPr>
            <p:nvPr/>
          </p:nvSpPr>
          <p:spPr bwMode="auto">
            <a:xfrm>
              <a:off x="1796920" y="5029356"/>
              <a:ext cx="12376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4" name="Rectangle 437"/>
            <p:cNvSpPr>
              <a:spLocks noChangeArrowheads="1"/>
            </p:cNvSpPr>
            <p:nvPr/>
          </p:nvSpPr>
          <p:spPr bwMode="auto">
            <a:xfrm>
              <a:off x="3876961" y="3983124"/>
              <a:ext cx="1276731" cy="412807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  <a:p>
              <a:pPr algn="ctr"/>
              <a:r>
                <a:rPr lang="es-MX" sz="900" b="1" dirty="0"/>
                <a:t>Auxiliar De control </a:t>
              </a:r>
            </a:p>
            <a:p>
              <a:pPr algn="ctr"/>
              <a:r>
                <a:rPr lang="es-MX" sz="900" b="1" dirty="0"/>
                <a:t>Vehicular</a:t>
              </a:r>
            </a:p>
            <a:p>
              <a:pPr algn="ctr"/>
              <a:r>
                <a:rPr lang="es-MX" sz="900" dirty="0"/>
                <a:t>Auxiliar </a:t>
              </a:r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   </a:t>
              </a:r>
            </a:p>
            <a:p>
              <a:pPr algn="ctr"/>
              <a:endParaRPr lang="es-ES" sz="900" dirty="0">
                <a:latin typeface="+mj-lt"/>
              </a:endParaRPr>
            </a:p>
          </p:txBody>
        </p:sp>
        <p:sp>
          <p:nvSpPr>
            <p:cNvPr id="35" name="Rectangle 368"/>
            <p:cNvSpPr>
              <a:spLocks noChangeArrowheads="1"/>
            </p:cNvSpPr>
            <p:nvPr/>
          </p:nvSpPr>
          <p:spPr bwMode="auto">
            <a:xfrm>
              <a:off x="5596371" y="5848353"/>
              <a:ext cx="1282110" cy="50615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b="1" dirty="0">
                  <a:latin typeface="+mj-lt"/>
                </a:rPr>
                <a:t>Ayudante </a:t>
              </a:r>
              <a:r>
                <a:rPr lang="es-MX" sz="900" b="1" dirty="0" err="1">
                  <a:latin typeface="+mj-lt"/>
                </a:rPr>
                <a:t>Gral</a:t>
              </a:r>
              <a:r>
                <a:rPr lang="es-MX" sz="900" b="1" dirty="0">
                  <a:latin typeface="+mj-lt"/>
                </a:rPr>
                <a:t> </a:t>
              </a:r>
              <a:r>
                <a:rPr lang="es-MX" sz="900" b="1" dirty="0" err="1">
                  <a:latin typeface="+mj-lt"/>
                </a:rPr>
                <a:t>Alm</a:t>
              </a:r>
              <a:r>
                <a:rPr lang="es-MX" sz="900" b="1" dirty="0">
                  <a:latin typeface="+mj-lt"/>
                </a:rPr>
                <a:t> y </a:t>
              </a:r>
              <a:r>
                <a:rPr lang="es-MX" sz="900" b="1" dirty="0" err="1">
                  <a:latin typeface="+mj-lt"/>
                </a:rPr>
                <a:t>Patr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Ayudante General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cxnSp>
          <p:nvCxnSpPr>
            <p:cNvPr id="36" name="AutoShape 379"/>
            <p:cNvCxnSpPr>
              <a:cxnSpLocks noChangeShapeType="1"/>
            </p:cNvCxnSpPr>
            <p:nvPr/>
          </p:nvCxnSpPr>
          <p:spPr bwMode="auto">
            <a:xfrm flipH="1" flipV="1">
              <a:off x="7260057" y="3147151"/>
              <a:ext cx="1542" cy="2385090"/>
            </a:xfrm>
            <a:prstGeom prst="straightConnector1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7" name="Rectangle 419"/>
            <p:cNvSpPr>
              <a:spLocks noChangeArrowheads="1"/>
            </p:cNvSpPr>
            <p:nvPr/>
          </p:nvSpPr>
          <p:spPr bwMode="auto">
            <a:xfrm>
              <a:off x="314605" y="3423608"/>
              <a:ext cx="1694839" cy="434975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Jefe De Mantenimiento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s-MX" sz="9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386"/>
            <p:cNvSpPr>
              <a:spLocks noChangeArrowheads="1"/>
            </p:cNvSpPr>
            <p:nvPr/>
          </p:nvSpPr>
          <p:spPr bwMode="auto">
            <a:xfrm>
              <a:off x="7396709" y="3668367"/>
              <a:ext cx="1358889" cy="62022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  Encargado  </a:t>
              </a:r>
            </a:p>
            <a:p>
              <a:pPr algn="ctr"/>
              <a:r>
                <a:rPr lang="es-MX" sz="900" b="1" dirty="0">
                  <a:latin typeface="+mj-lt"/>
                </a:rPr>
                <a:t>Informática</a:t>
              </a:r>
            </a:p>
            <a:p>
              <a:pPr algn="ctr"/>
              <a:r>
                <a:rPr lang="es-MX" sz="900" dirty="0">
                  <a:latin typeface="+mj-lt"/>
                </a:rPr>
                <a:t>Encargado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9" name="Line 388"/>
            <p:cNvSpPr>
              <a:spLocks noChangeShapeType="1"/>
            </p:cNvSpPr>
            <p:nvPr/>
          </p:nvSpPr>
          <p:spPr bwMode="auto">
            <a:xfrm>
              <a:off x="8645326" y="4288508"/>
              <a:ext cx="4762" cy="44816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0" name="Rectangle 415"/>
            <p:cNvSpPr>
              <a:spLocks noChangeArrowheads="1"/>
            </p:cNvSpPr>
            <p:nvPr/>
          </p:nvSpPr>
          <p:spPr bwMode="auto">
            <a:xfrm>
              <a:off x="7396710" y="4499442"/>
              <a:ext cx="1181236" cy="62140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Auxiliar de </a:t>
              </a:r>
            </a:p>
            <a:p>
              <a:pPr algn="ctr"/>
              <a:r>
                <a:rPr lang="es-MX" sz="900" b="1" dirty="0">
                  <a:latin typeface="+mj-lt"/>
                </a:rPr>
                <a:t>Informática</a:t>
              </a:r>
            </a:p>
            <a:p>
              <a:pPr algn="ctr"/>
              <a:r>
                <a:rPr lang="es-MX" sz="900" dirty="0">
                  <a:latin typeface="+mj-lt"/>
                </a:rPr>
                <a:t>Auxiliar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41" name="Line 385"/>
            <p:cNvSpPr>
              <a:spLocks noChangeShapeType="1"/>
            </p:cNvSpPr>
            <p:nvPr/>
          </p:nvSpPr>
          <p:spPr bwMode="auto">
            <a:xfrm flipV="1">
              <a:off x="8573654" y="4727888"/>
              <a:ext cx="76435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2" name="Text Box 369"/>
            <p:cNvSpPr txBox="1">
              <a:spLocks noChangeArrowheads="1"/>
            </p:cNvSpPr>
            <p:nvPr/>
          </p:nvSpPr>
          <p:spPr bwMode="auto">
            <a:xfrm>
              <a:off x="5689754" y="3668367"/>
              <a:ext cx="1463700" cy="565369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s-MX" sz="900" b="1" dirty="0">
                  <a:latin typeface="+mj-lt"/>
                </a:rPr>
                <a:t>Auxiliar de Recepción de </a:t>
              </a:r>
            </a:p>
            <a:p>
              <a:pPr algn="ctr"/>
              <a:r>
                <a:rPr lang="es-MX" sz="900" b="1" dirty="0" err="1">
                  <a:latin typeface="+mj-lt"/>
                </a:rPr>
                <a:t>Req</a:t>
              </a:r>
              <a:r>
                <a:rPr lang="es-MX" sz="900" b="1" dirty="0">
                  <a:latin typeface="+mj-lt"/>
                </a:rPr>
                <a:t>. internas y externas</a:t>
              </a:r>
            </a:p>
            <a:p>
              <a:pPr algn="ctr"/>
              <a:r>
                <a:rPr lang="es-MX" sz="900" dirty="0">
                  <a:latin typeface="+mj-lt"/>
                </a:rPr>
                <a:t>Auxiliar Administrativo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43" name="Line 418"/>
            <p:cNvSpPr>
              <a:spLocks noChangeShapeType="1"/>
            </p:cNvSpPr>
            <p:nvPr/>
          </p:nvSpPr>
          <p:spPr bwMode="auto">
            <a:xfrm flipV="1">
              <a:off x="7154075" y="3928326"/>
              <a:ext cx="110057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4" name="Line 418"/>
            <p:cNvSpPr>
              <a:spLocks noChangeShapeType="1"/>
            </p:cNvSpPr>
            <p:nvPr/>
          </p:nvSpPr>
          <p:spPr bwMode="auto">
            <a:xfrm flipV="1">
              <a:off x="7129866" y="4893980"/>
              <a:ext cx="130191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5" name="Line 418"/>
            <p:cNvSpPr>
              <a:spLocks noChangeShapeType="1"/>
            </p:cNvSpPr>
            <p:nvPr/>
          </p:nvSpPr>
          <p:spPr bwMode="auto">
            <a:xfrm>
              <a:off x="6878482" y="5992007"/>
              <a:ext cx="15451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cxnSp>
          <p:nvCxnSpPr>
            <p:cNvPr id="46" name="AutoShape 379"/>
            <p:cNvCxnSpPr>
              <a:cxnSpLocks noChangeShapeType="1"/>
            </p:cNvCxnSpPr>
            <p:nvPr/>
          </p:nvCxnSpPr>
          <p:spPr bwMode="auto">
            <a:xfrm flipV="1">
              <a:off x="7032992" y="5698206"/>
              <a:ext cx="0" cy="293801"/>
            </a:xfrm>
            <a:prstGeom prst="straightConnector1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" name="Line 420"/>
            <p:cNvSpPr>
              <a:spLocks noChangeShapeType="1"/>
            </p:cNvSpPr>
            <p:nvPr/>
          </p:nvSpPr>
          <p:spPr bwMode="auto">
            <a:xfrm flipH="1">
              <a:off x="1888234" y="3852684"/>
              <a:ext cx="0" cy="14992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8" name="Line 385"/>
            <p:cNvSpPr>
              <a:spLocks noChangeShapeType="1"/>
            </p:cNvSpPr>
            <p:nvPr/>
          </p:nvSpPr>
          <p:spPr bwMode="auto">
            <a:xfrm>
              <a:off x="1784595" y="6410608"/>
              <a:ext cx="14281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9" name="Line 428"/>
            <p:cNvSpPr>
              <a:spLocks noChangeShapeType="1"/>
            </p:cNvSpPr>
            <p:nvPr/>
          </p:nvSpPr>
          <p:spPr bwMode="auto">
            <a:xfrm flipV="1">
              <a:off x="5309500" y="3620076"/>
              <a:ext cx="144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0" name="Rectangle 419"/>
            <p:cNvSpPr>
              <a:spLocks noChangeArrowheads="1"/>
            </p:cNvSpPr>
            <p:nvPr/>
          </p:nvSpPr>
          <p:spPr bwMode="auto">
            <a:xfrm>
              <a:off x="3769966" y="5498185"/>
              <a:ext cx="1383726" cy="493823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Auxiliar de Patrimonio</a:t>
              </a:r>
            </a:p>
            <a:p>
              <a:pPr algn="ctr"/>
              <a:r>
                <a:rPr lang="es-MX" sz="900" dirty="0">
                  <a:latin typeface="+mj-lt"/>
                </a:rPr>
                <a:t>Auxiliar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1" name="Rectangle 62"/>
            <p:cNvSpPr>
              <a:spLocks noChangeArrowheads="1"/>
            </p:cNvSpPr>
            <p:nvPr/>
          </p:nvSpPr>
          <p:spPr bwMode="auto">
            <a:xfrm>
              <a:off x="3726954" y="1974687"/>
              <a:ext cx="1763712" cy="426689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Coordinadora Administrativa</a:t>
              </a:r>
            </a:p>
            <a:p>
              <a:pPr algn="ctr"/>
              <a:r>
                <a:rPr lang="es-MX" sz="9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sp>
          <p:nvSpPr>
            <p:cNvPr id="52" name="Rectangle 426"/>
            <p:cNvSpPr>
              <a:spLocks noChangeArrowheads="1"/>
            </p:cNvSpPr>
            <p:nvPr/>
          </p:nvSpPr>
          <p:spPr bwMode="auto">
            <a:xfrm>
              <a:off x="315696" y="5269903"/>
              <a:ext cx="1472195" cy="436805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Auxiliar de </a:t>
              </a:r>
              <a:r>
                <a:rPr lang="es-MX" sz="900" b="1" dirty="0" err="1">
                  <a:latin typeface="+mj-lt"/>
                </a:rPr>
                <a:t>mtto</a:t>
              </a:r>
              <a:r>
                <a:rPr lang="es-MX" sz="900" b="1" dirty="0">
                  <a:latin typeface="+mj-lt"/>
                </a:rPr>
                <a:t>.</a:t>
              </a:r>
            </a:p>
            <a:p>
              <a:pPr algn="ctr"/>
              <a:r>
                <a:rPr lang="es-MX" sz="900" dirty="0">
                  <a:latin typeface="+mj-lt"/>
                </a:rPr>
                <a:t> Auxiliar 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3" name="Line 436"/>
            <p:cNvSpPr>
              <a:spLocks noChangeShapeType="1"/>
            </p:cNvSpPr>
            <p:nvPr/>
          </p:nvSpPr>
          <p:spPr bwMode="auto">
            <a:xfrm flipV="1">
              <a:off x="1784595" y="5488304"/>
              <a:ext cx="14281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4" name="Rectangle 371"/>
            <p:cNvSpPr>
              <a:spLocks noChangeArrowheads="1"/>
            </p:cNvSpPr>
            <p:nvPr/>
          </p:nvSpPr>
          <p:spPr bwMode="auto">
            <a:xfrm>
              <a:off x="314605" y="4007834"/>
              <a:ext cx="1694839" cy="28242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lIns="72000" anchor="ctr"/>
            <a:lstStyle/>
            <a:p>
              <a:pPr algn="ctr"/>
              <a:r>
                <a:rPr lang="es-MX" sz="900" b="1" dirty="0">
                  <a:latin typeface="+mj-lt"/>
                </a:rPr>
                <a:t>Supervisor De Mantenimiento</a:t>
              </a:r>
            </a:p>
            <a:p>
              <a:pPr algn="ctr"/>
              <a:r>
                <a:rPr lang="es-MX" sz="900" dirty="0">
                  <a:latin typeface="+mj-lt"/>
                </a:rPr>
                <a:t> Supervisor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55" name="Line 436"/>
            <p:cNvSpPr>
              <a:spLocks noChangeShapeType="1"/>
            </p:cNvSpPr>
            <p:nvPr/>
          </p:nvSpPr>
          <p:spPr bwMode="auto">
            <a:xfrm>
              <a:off x="1784595" y="4652578"/>
              <a:ext cx="142812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6" name="Line 394"/>
            <p:cNvSpPr>
              <a:spLocks noChangeShapeType="1"/>
            </p:cNvSpPr>
            <p:nvPr/>
          </p:nvSpPr>
          <p:spPr bwMode="auto">
            <a:xfrm>
              <a:off x="3455515" y="4931439"/>
              <a:ext cx="88933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8" name="Line 435"/>
            <p:cNvSpPr>
              <a:spLocks noChangeShapeType="1"/>
            </p:cNvSpPr>
            <p:nvPr/>
          </p:nvSpPr>
          <p:spPr bwMode="auto">
            <a:xfrm>
              <a:off x="5444611" y="3155615"/>
              <a:ext cx="0" cy="2075837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9" name="Line 428"/>
            <p:cNvSpPr>
              <a:spLocks noChangeShapeType="1"/>
            </p:cNvSpPr>
            <p:nvPr/>
          </p:nvSpPr>
          <p:spPr bwMode="auto">
            <a:xfrm flipV="1">
              <a:off x="5317368" y="5222080"/>
              <a:ext cx="127244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0" name="Line 392"/>
            <p:cNvSpPr>
              <a:spLocks noChangeShapeType="1"/>
            </p:cNvSpPr>
            <p:nvPr/>
          </p:nvSpPr>
          <p:spPr bwMode="auto">
            <a:xfrm>
              <a:off x="5231377" y="3849589"/>
              <a:ext cx="0" cy="381053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1" name="Line 392"/>
            <p:cNvSpPr>
              <a:spLocks noChangeShapeType="1"/>
            </p:cNvSpPr>
            <p:nvPr/>
          </p:nvSpPr>
          <p:spPr bwMode="auto">
            <a:xfrm flipH="1">
              <a:off x="5228309" y="5375627"/>
              <a:ext cx="0" cy="32400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2" name="Line 428"/>
            <p:cNvSpPr>
              <a:spLocks noChangeShapeType="1"/>
            </p:cNvSpPr>
            <p:nvPr/>
          </p:nvSpPr>
          <p:spPr bwMode="auto">
            <a:xfrm>
              <a:off x="5153693" y="5692491"/>
              <a:ext cx="82236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5" name="Line 418"/>
            <p:cNvSpPr>
              <a:spLocks noChangeShapeType="1"/>
            </p:cNvSpPr>
            <p:nvPr/>
          </p:nvSpPr>
          <p:spPr bwMode="auto">
            <a:xfrm flipV="1">
              <a:off x="7142162" y="5534334"/>
              <a:ext cx="130191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6" name="Line 435"/>
            <p:cNvSpPr>
              <a:spLocks noChangeShapeType="1"/>
            </p:cNvSpPr>
            <p:nvPr/>
          </p:nvSpPr>
          <p:spPr bwMode="auto">
            <a:xfrm>
              <a:off x="8238258" y="3147151"/>
              <a:ext cx="0" cy="521216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7" name="Line 435"/>
            <p:cNvSpPr>
              <a:spLocks noChangeShapeType="1"/>
            </p:cNvSpPr>
            <p:nvPr/>
          </p:nvSpPr>
          <p:spPr bwMode="auto">
            <a:xfrm>
              <a:off x="1152949" y="3155616"/>
              <a:ext cx="0" cy="253188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</p:grpSp>
      <p:sp>
        <p:nvSpPr>
          <p:cNvPr id="68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4000" dirty="0">
              <a:solidFill>
                <a:srgbClr val="FF7175"/>
              </a:solidFill>
            </a:endParaRPr>
          </a:p>
        </p:txBody>
      </p:sp>
      <p:sp>
        <p:nvSpPr>
          <p:cNvPr id="69" name="Rectangle 55"/>
          <p:cNvSpPr>
            <a:spLocks noChangeArrowheads="1"/>
          </p:cNvSpPr>
          <p:nvPr/>
        </p:nvSpPr>
        <p:spPr bwMode="auto">
          <a:xfrm>
            <a:off x="3569433" y="973804"/>
            <a:ext cx="1963448" cy="40027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Directora General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Director General  </a:t>
            </a:r>
          </a:p>
        </p:txBody>
      </p:sp>
      <p:sp>
        <p:nvSpPr>
          <p:cNvPr id="70" name="Line 435"/>
          <p:cNvSpPr>
            <a:spLocks noChangeShapeType="1"/>
          </p:cNvSpPr>
          <p:nvPr/>
        </p:nvSpPr>
        <p:spPr bwMode="auto">
          <a:xfrm>
            <a:off x="4560691" y="1374077"/>
            <a:ext cx="0" cy="1470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71" name="Rectangle 303"/>
          <p:cNvSpPr>
            <a:spLocks noChangeArrowheads="1"/>
          </p:cNvSpPr>
          <p:nvPr/>
        </p:nvSpPr>
        <p:spPr bwMode="auto">
          <a:xfrm>
            <a:off x="267819" y="5715065"/>
            <a:ext cx="1497556" cy="47003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ES" sz="900" b="1" dirty="0">
                <a:latin typeface="+mj-lt"/>
              </a:rPr>
              <a:t> Chofer y Ayudante </a:t>
            </a:r>
          </a:p>
          <a:p>
            <a:pPr algn="ctr"/>
            <a:r>
              <a:rPr lang="es-ES" sz="900" b="1" dirty="0" err="1">
                <a:latin typeface="+mj-lt"/>
              </a:rPr>
              <a:t>Gral</a:t>
            </a:r>
            <a:r>
              <a:rPr lang="es-ES" sz="900" b="1" dirty="0">
                <a:latin typeface="+mj-lt"/>
              </a:rPr>
              <a:t> de </a:t>
            </a:r>
            <a:r>
              <a:rPr lang="es-ES" sz="900" b="1" dirty="0" err="1">
                <a:latin typeface="+mj-lt"/>
              </a:rPr>
              <a:t>Mtto</a:t>
            </a:r>
            <a:endParaRPr lang="es-ES" sz="900" b="1" dirty="0">
              <a:latin typeface="+mj-lt"/>
            </a:endParaRPr>
          </a:p>
          <a:p>
            <a:pPr algn="ctr"/>
            <a:r>
              <a:rPr lang="es-ES" sz="900" dirty="0">
                <a:latin typeface="+mj-lt"/>
              </a:rPr>
              <a:t>Chofer   </a:t>
            </a:r>
            <a:r>
              <a:rPr lang="es-MX" sz="900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0376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41823" y="1906914"/>
            <a:ext cx="7644778" cy="4757817"/>
            <a:chOff x="295904" y="1521564"/>
            <a:chExt cx="6451920" cy="5461182"/>
          </a:xfrm>
          <a:noFill/>
        </p:grpSpPr>
        <p:sp>
          <p:nvSpPr>
            <p:cNvPr id="8" name="Rectangle 63"/>
            <p:cNvSpPr>
              <a:spLocks noChangeArrowheads="1"/>
            </p:cNvSpPr>
            <p:nvPr/>
          </p:nvSpPr>
          <p:spPr bwMode="auto">
            <a:xfrm>
              <a:off x="3020694" y="1521564"/>
              <a:ext cx="1657079" cy="584471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Coordinadora Asistencia Social </a:t>
              </a:r>
            </a:p>
            <a:p>
              <a:pPr algn="ctr"/>
              <a:r>
                <a:rPr lang="es-MX" sz="900" dirty="0">
                  <a:latin typeface="Calibri" panose="020F0502020204030204" pitchFamily="34" charset="0"/>
                  <a:cs typeface="Calibri" panose="020F0502020204030204" pitchFamily="34" charset="0"/>
                </a:rPr>
                <a:t>Coordinador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  <a:endParaRPr lang="es-MX" sz="9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Line 1185"/>
            <p:cNvSpPr>
              <a:spLocks noChangeShapeType="1"/>
            </p:cNvSpPr>
            <p:nvPr/>
          </p:nvSpPr>
          <p:spPr bwMode="auto">
            <a:xfrm>
              <a:off x="3866824" y="2106037"/>
              <a:ext cx="0" cy="1717715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0" name="Line 1194"/>
            <p:cNvSpPr>
              <a:spLocks noChangeShapeType="1"/>
            </p:cNvSpPr>
            <p:nvPr/>
          </p:nvSpPr>
          <p:spPr bwMode="auto">
            <a:xfrm>
              <a:off x="3871719" y="2623269"/>
              <a:ext cx="353677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1" name="Rectangle 1349"/>
            <p:cNvSpPr>
              <a:spLocks noChangeArrowheads="1"/>
            </p:cNvSpPr>
            <p:nvPr/>
          </p:nvSpPr>
          <p:spPr bwMode="auto">
            <a:xfrm>
              <a:off x="295904" y="4762149"/>
              <a:ext cx="1170856" cy="641981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  Responsable Área 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Adulto Mayor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Responsable Área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2" name="Rectangle 1351"/>
            <p:cNvSpPr>
              <a:spLocks noChangeArrowheads="1"/>
            </p:cNvSpPr>
            <p:nvPr/>
          </p:nvSpPr>
          <p:spPr bwMode="auto">
            <a:xfrm>
              <a:off x="1922938" y="4813404"/>
              <a:ext cx="1671599" cy="40900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 </a:t>
              </a:r>
              <a:r>
                <a:rPr lang="es-MX" sz="900" b="1" dirty="0">
                  <a:cs typeface="Arial" panose="020B0604020202020204" pitchFamily="34" charset="0"/>
                </a:rPr>
                <a:t>Encargado del Programa PAASV  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Encargado    </a:t>
              </a:r>
              <a:endParaRPr lang="es-ES" sz="900" dirty="0">
                <a:cs typeface="Arial" panose="020B0604020202020204" pitchFamily="34" charset="0"/>
              </a:endParaRPr>
            </a:p>
          </p:txBody>
        </p:sp>
        <p:sp>
          <p:nvSpPr>
            <p:cNvPr id="13" name="Rectangle 1352"/>
            <p:cNvSpPr>
              <a:spLocks noChangeArrowheads="1"/>
            </p:cNvSpPr>
            <p:nvPr/>
          </p:nvSpPr>
          <p:spPr bwMode="auto">
            <a:xfrm>
              <a:off x="5314848" y="4069336"/>
              <a:ext cx="1297395" cy="61756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Responsable Área 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Trabajo Social</a:t>
              </a:r>
              <a:r>
                <a:rPr lang="es-ES" sz="900" b="1" dirty="0">
                  <a:cs typeface="Arial" panose="020B0604020202020204" pitchFamily="34" charset="0"/>
                </a:rPr>
                <a:t> </a:t>
              </a:r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Responsable Área </a:t>
              </a:r>
              <a:endParaRPr lang="es-MX" sz="900" dirty="0">
                <a:solidFill>
                  <a:srgbClr val="000000"/>
                </a:solidFill>
              </a:endParaRPr>
            </a:p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4" name="Line 1353"/>
            <p:cNvSpPr>
              <a:spLocks noChangeShapeType="1"/>
            </p:cNvSpPr>
            <p:nvPr/>
          </p:nvSpPr>
          <p:spPr bwMode="auto">
            <a:xfrm>
              <a:off x="1706816" y="3814972"/>
              <a:ext cx="4320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7" name="Rectangle 1350"/>
            <p:cNvSpPr>
              <a:spLocks noChangeArrowheads="1"/>
            </p:cNvSpPr>
            <p:nvPr/>
          </p:nvSpPr>
          <p:spPr bwMode="auto">
            <a:xfrm>
              <a:off x="305164" y="5490840"/>
              <a:ext cx="1183367" cy="375309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 </a:t>
              </a:r>
              <a:r>
                <a:rPr lang="es-MX" sz="900" b="1" dirty="0">
                  <a:cs typeface="Arial" panose="020B0604020202020204" pitchFamily="34" charset="0"/>
                </a:rPr>
                <a:t>Encargado de Nutrición 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 Encargado</a:t>
              </a:r>
            </a:p>
          </p:txBody>
        </p:sp>
        <p:sp>
          <p:nvSpPr>
            <p:cNvPr id="18" name="Line 1357"/>
            <p:cNvSpPr>
              <a:spLocks noChangeShapeType="1"/>
            </p:cNvSpPr>
            <p:nvPr/>
          </p:nvSpPr>
          <p:spPr bwMode="auto">
            <a:xfrm>
              <a:off x="6026815" y="3823751"/>
              <a:ext cx="0" cy="24120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19" name="Rectangle 282"/>
            <p:cNvSpPr>
              <a:spLocks noChangeArrowheads="1"/>
            </p:cNvSpPr>
            <p:nvPr/>
          </p:nvSpPr>
          <p:spPr bwMode="auto">
            <a:xfrm>
              <a:off x="4231721" y="2297165"/>
              <a:ext cx="1576536" cy="52820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Asistente de Coordinación de </a:t>
              </a:r>
              <a:r>
                <a:rPr lang="es-MX" sz="900" b="1" dirty="0" err="1">
                  <a:cs typeface="Arial" panose="020B0604020202020204" pitchFamily="34" charset="0"/>
                </a:rPr>
                <a:t>Asis</a:t>
              </a:r>
              <a:r>
                <a:rPr lang="es-MX" sz="900" b="1" dirty="0">
                  <a:cs typeface="Arial" panose="020B0604020202020204" pitchFamily="34" charset="0"/>
                </a:rPr>
                <a:t> Soc.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Auxiliar Administrativo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</a:p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0" name="Line 1384"/>
            <p:cNvSpPr>
              <a:spLocks noChangeShapeType="1"/>
            </p:cNvSpPr>
            <p:nvPr/>
          </p:nvSpPr>
          <p:spPr bwMode="auto">
            <a:xfrm>
              <a:off x="3506824" y="3144275"/>
              <a:ext cx="720000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1" name="Rectangle 1391"/>
            <p:cNvSpPr>
              <a:spLocks noChangeArrowheads="1"/>
            </p:cNvSpPr>
            <p:nvPr/>
          </p:nvSpPr>
          <p:spPr bwMode="auto">
            <a:xfrm>
              <a:off x="2046109" y="2423962"/>
              <a:ext cx="1461620" cy="1179707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 2 Chofer de Asistencia Social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Chofer </a:t>
              </a:r>
              <a:r>
                <a:rPr lang="es-MX" sz="900" dirty="0">
                  <a:cs typeface="Arial" panose="020B0604020202020204" pitchFamily="34" charset="0"/>
                </a:rPr>
                <a:t>Auxiliar  </a:t>
              </a:r>
              <a:endParaRPr lang="es-ES" sz="900" dirty="0">
                <a:cs typeface="Arial" panose="020B0604020202020204" pitchFamily="34" charset="0"/>
              </a:endParaRPr>
            </a:p>
          </p:txBody>
        </p:sp>
        <p:sp>
          <p:nvSpPr>
            <p:cNvPr id="23" name="Rectangle 1349"/>
            <p:cNvSpPr>
              <a:spLocks noChangeArrowheads="1"/>
            </p:cNvSpPr>
            <p:nvPr/>
          </p:nvSpPr>
          <p:spPr bwMode="auto">
            <a:xfrm>
              <a:off x="909753" y="4057067"/>
              <a:ext cx="1599332" cy="554309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Jefe de Programas Alimenticios </a:t>
              </a:r>
            </a:p>
            <a:p>
              <a:pPr algn="ctr"/>
              <a:r>
                <a:rPr lang="es-MX" sz="900" b="1" dirty="0">
                  <a:latin typeface="Calibri" panose="020F0502020204030204" pitchFamily="34" charset="0"/>
                  <a:cs typeface="Calibri" panose="020F0502020204030204" pitchFamily="34" charset="0"/>
                </a:rPr>
                <a:t> y  Nutrición</a:t>
              </a:r>
            </a:p>
            <a:p>
              <a:pPr algn="ctr"/>
              <a:r>
                <a:rPr lang="es-MX" sz="900" dirty="0">
                  <a:latin typeface="Calibri" panose="020F0502020204030204" pitchFamily="34" charset="0"/>
                  <a:cs typeface="Calibri" panose="020F0502020204030204" pitchFamily="34" charset="0"/>
                </a:rPr>
                <a:t>Jefe </a:t>
              </a:r>
              <a:r>
                <a:rPr lang="es-MX" sz="900" dirty="0">
                  <a:solidFill>
                    <a:srgbClr val="000000"/>
                  </a:solidFill>
                </a:rPr>
                <a:t> </a:t>
              </a:r>
              <a:endParaRPr lang="es-MX" sz="9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Line 1384"/>
            <p:cNvSpPr>
              <a:spLocks noChangeShapeType="1"/>
            </p:cNvSpPr>
            <p:nvPr/>
          </p:nvSpPr>
          <p:spPr bwMode="auto">
            <a:xfrm>
              <a:off x="1473708" y="4960945"/>
              <a:ext cx="455741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6" name="Line 1384"/>
            <p:cNvSpPr>
              <a:spLocks noChangeShapeType="1"/>
            </p:cNvSpPr>
            <p:nvPr/>
          </p:nvSpPr>
          <p:spPr bwMode="auto">
            <a:xfrm>
              <a:off x="1488531" y="5678495"/>
              <a:ext cx="213047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7" name="Line 1355"/>
            <p:cNvSpPr>
              <a:spLocks noChangeShapeType="1"/>
            </p:cNvSpPr>
            <p:nvPr/>
          </p:nvSpPr>
          <p:spPr bwMode="auto">
            <a:xfrm>
              <a:off x="1701578" y="3815109"/>
              <a:ext cx="0" cy="24196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28" name="Rectangle 1262"/>
            <p:cNvSpPr>
              <a:spLocks noChangeArrowheads="1"/>
            </p:cNvSpPr>
            <p:nvPr/>
          </p:nvSpPr>
          <p:spPr bwMode="auto">
            <a:xfrm>
              <a:off x="4231720" y="2953145"/>
              <a:ext cx="1576537" cy="429978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Encargado de  Casos Especiales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Encargado   </a:t>
              </a:r>
            </a:p>
          </p:txBody>
        </p:sp>
        <p:sp>
          <p:nvSpPr>
            <p:cNvPr id="29" name="Rectangle 1203"/>
            <p:cNvSpPr>
              <a:spLocks noChangeArrowheads="1"/>
            </p:cNvSpPr>
            <p:nvPr/>
          </p:nvSpPr>
          <p:spPr bwMode="auto">
            <a:xfrm>
              <a:off x="5314848" y="4817574"/>
              <a:ext cx="1432976" cy="77304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endParaRPr lang="es-MX" sz="900" b="1" dirty="0">
                <a:cs typeface="Arial" panose="020B0604020202020204" pitchFamily="34" charset="0"/>
              </a:endParaRP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Trabajadora Social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6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marL="228600" indent="-228600" algn="ctr">
                <a:buAutoNum type="arabicPlain" startAt="6"/>
              </a:pPr>
              <a:endParaRPr lang="es-ES" sz="900" dirty="0">
                <a:cs typeface="Arial" panose="020B0604020202020204" pitchFamily="34" charset="0"/>
              </a:endParaRPr>
            </a:p>
          </p:txBody>
        </p:sp>
        <p:sp>
          <p:nvSpPr>
            <p:cNvPr id="30" name="Line 1355"/>
            <p:cNvSpPr>
              <a:spLocks noChangeShapeType="1"/>
            </p:cNvSpPr>
            <p:nvPr/>
          </p:nvSpPr>
          <p:spPr bwMode="auto">
            <a:xfrm>
              <a:off x="6026816" y="4687700"/>
              <a:ext cx="0" cy="129874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31" name="Rectangle 1240"/>
            <p:cNvSpPr>
              <a:spLocks noChangeArrowheads="1"/>
            </p:cNvSpPr>
            <p:nvPr/>
          </p:nvSpPr>
          <p:spPr bwMode="auto">
            <a:xfrm>
              <a:off x="2030847" y="5329925"/>
              <a:ext cx="1362464" cy="624497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2 Auxiliar Programa PAASV 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 Auxiliares  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</a:t>
              </a:r>
            </a:p>
            <a:p>
              <a:pPr algn="ctr"/>
              <a:r>
                <a:rPr lang="es-MX" sz="900" dirty="0">
                  <a:solidFill>
                    <a:srgbClr val="FF0000"/>
                  </a:solidFill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32" name="Rectangle 1241"/>
            <p:cNvSpPr>
              <a:spLocks noChangeArrowheads="1"/>
            </p:cNvSpPr>
            <p:nvPr/>
          </p:nvSpPr>
          <p:spPr bwMode="auto">
            <a:xfrm>
              <a:off x="1922938" y="6621384"/>
              <a:ext cx="1465147" cy="361362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Chofer Asistencia Social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Chofer </a:t>
              </a:r>
            </a:p>
          </p:txBody>
        </p:sp>
        <p:sp>
          <p:nvSpPr>
            <p:cNvPr id="33" name="Rectangle 1398"/>
            <p:cNvSpPr>
              <a:spLocks noChangeArrowheads="1"/>
            </p:cNvSpPr>
            <p:nvPr/>
          </p:nvSpPr>
          <p:spPr bwMode="auto">
            <a:xfrm>
              <a:off x="2020689" y="6047885"/>
              <a:ext cx="1362465" cy="510246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es-MX" sz="900" b="1" dirty="0">
                  <a:cs typeface="Arial" panose="020B0604020202020204" pitchFamily="34" charset="0"/>
                </a:rPr>
                <a:t>Auxiliar Programa PAASV</a:t>
              </a:r>
            </a:p>
            <a:p>
              <a:pPr algn="ctr"/>
              <a:r>
                <a:rPr lang="es-MX" sz="900" dirty="0">
                  <a:cs typeface="Arial" panose="020B0604020202020204" pitchFamily="34" charset="0"/>
                </a:rPr>
                <a:t>  Auxiliar Administrativo </a:t>
              </a:r>
            </a:p>
            <a:p>
              <a:pPr algn="ctr"/>
              <a:endParaRPr lang="es-MX" sz="900" dirty="0">
                <a:cs typeface="Arial" panose="020B0604020202020204" pitchFamily="34" charset="0"/>
              </a:endParaRPr>
            </a:p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34" name="Line 312"/>
            <p:cNvSpPr>
              <a:spLocks noChangeShapeType="1"/>
            </p:cNvSpPr>
            <p:nvPr/>
          </p:nvSpPr>
          <p:spPr bwMode="auto">
            <a:xfrm>
              <a:off x="1701578" y="4611377"/>
              <a:ext cx="8313" cy="1946754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  <p:sp>
          <p:nvSpPr>
            <p:cNvPr id="36" name="Line 1263"/>
            <p:cNvSpPr>
              <a:spLocks noChangeShapeType="1"/>
            </p:cNvSpPr>
            <p:nvPr/>
          </p:nvSpPr>
          <p:spPr bwMode="auto">
            <a:xfrm flipV="1">
              <a:off x="3388163" y="5590616"/>
              <a:ext cx="169703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cs typeface="Arial" panose="020B0604020202020204" pitchFamily="34" charset="0"/>
              </a:endParaRPr>
            </a:p>
          </p:txBody>
        </p:sp>
      </p:grpSp>
      <p:sp>
        <p:nvSpPr>
          <p:cNvPr id="40" name="CuadroTexto 4"/>
          <p:cNvSpPr txBox="1"/>
          <p:nvPr/>
        </p:nvSpPr>
        <p:spPr>
          <a:xfrm>
            <a:off x="163773" y="-28342"/>
            <a:ext cx="6645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Asistencia Social y Adulto Mayor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41" name="Line 1357"/>
          <p:cNvSpPr>
            <a:spLocks noChangeShapeType="1"/>
          </p:cNvSpPr>
          <p:nvPr/>
        </p:nvSpPr>
        <p:spPr bwMode="auto">
          <a:xfrm>
            <a:off x="4515545" y="5131110"/>
            <a:ext cx="0" cy="13319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42" name="Rectangle 55"/>
          <p:cNvSpPr>
            <a:spLocks noChangeArrowheads="1"/>
          </p:cNvSpPr>
          <p:nvPr/>
        </p:nvSpPr>
        <p:spPr bwMode="auto">
          <a:xfrm>
            <a:off x="3885123" y="1308390"/>
            <a:ext cx="1963448" cy="40027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Directora General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Director General </a:t>
            </a:r>
          </a:p>
        </p:txBody>
      </p:sp>
      <p:sp>
        <p:nvSpPr>
          <p:cNvPr id="43" name="Line 1355"/>
          <p:cNvSpPr>
            <a:spLocks noChangeShapeType="1"/>
          </p:cNvSpPr>
          <p:nvPr/>
        </p:nvSpPr>
        <p:spPr bwMode="auto">
          <a:xfrm>
            <a:off x="4864226" y="1708662"/>
            <a:ext cx="0" cy="21079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46" name="Line 1263"/>
          <p:cNvSpPr>
            <a:spLocks noChangeShapeType="1"/>
          </p:cNvSpPr>
          <p:nvPr/>
        </p:nvSpPr>
        <p:spPr bwMode="auto">
          <a:xfrm>
            <a:off x="4308532" y="6038463"/>
            <a:ext cx="198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47" name="Line 1263"/>
          <p:cNvSpPr>
            <a:spLocks noChangeShapeType="1"/>
          </p:cNvSpPr>
          <p:nvPr/>
        </p:nvSpPr>
        <p:spPr bwMode="auto">
          <a:xfrm>
            <a:off x="4301547" y="6463049"/>
            <a:ext cx="21399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35" name="Rectangle 337">
            <a:extLst>
              <a:ext uri="{FF2B5EF4-FFF2-40B4-BE49-F238E27FC236}">
                <a16:creationId xmlns:a16="http://schemas.microsoft.com/office/drawing/2014/main" id="{8596A1B3-75B7-4D32-A498-6AAE15E7E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95" y="6176245"/>
            <a:ext cx="1402152" cy="28189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3  Auxiliares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sp>
        <p:nvSpPr>
          <p:cNvPr id="37" name="Rectangle 337">
            <a:extLst>
              <a:ext uri="{FF2B5EF4-FFF2-40B4-BE49-F238E27FC236}">
                <a16:creationId xmlns:a16="http://schemas.microsoft.com/office/drawing/2014/main" id="{FB541860-1334-4006-B90F-288F7783B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94" y="5786770"/>
            <a:ext cx="1402153" cy="28189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3  Ayudantes Generales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sp>
        <p:nvSpPr>
          <p:cNvPr id="38" name="Line 1384">
            <a:extLst>
              <a:ext uri="{FF2B5EF4-FFF2-40B4-BE49-F238E27FC236}">
                <a16:creationId xmlns:a16="http://schemas.microsoft.com/office/drawing/2014/main" id="{FCE5A504-0D3B-4015-854E-CEC004E9D3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798" y="6294804"/>
            <a:ext cx="2524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  <p:sp>
        <p:nvSpPr>
          <p:cNvPr id="39" name="Line 1384">
            <a:extLst>
              <a:ext uri="{FF2B5EF4-FFF2-40B4-BE49-F238E27FC236}">
                <a16:creationId xmlns:a16="http://schemas.microsoft.com/office/drawing/2014/main" id="{AF0DB35E-8900-428F-85F6-63C8BDCE6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798" y="5911636"/>
            <a:ext cx="25243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54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475094" y="1170391"/>
            <a:ext cx="8308566" cy="4989305"/>
            <a:chOff x="481263" y="1627024"/>
            <a:chExt cx="8308566" cy="4989305"/>
          </a:xfrm>
        </p:grpSpPr>
        <p:sp>
          <p:nvSpPr>
            <p:cNvPr id="8" name="Rectangle 309"/>
            <p:cNvSpPr>
              <a:spLocks noChangeArrowheads="1"/>
            </p:cNvSpPr>
            <p:nvPr/>
          </p:nvSpPr>
          <p:spPr bwMode="auto">
            <a:xfrm>
              <a:off x="3542977" y="1627024"/>
              <a:ext cx="2058047" cy="45232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Responsable Área Adulto Mayor </a:t>
              </a:r>
            </a:p>
            <a:p>
              <a:pPr algn="ctr"/>
              <a:r>
                <a:rPr lang="es-MX" sz="900" dirty="0">
                  <a:latin typeface="+mj-lt"/>
                </a:rPr>
                <a:t>Responsable Área 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  <a:latin typeface="+mj-lt"/>
                </a:rPr>
                <a:t> 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9" name="Line 312"/>
            <p:cNvSpPr>
              <a:spLocks noChangeShapeType="1"/>
            </p:cNvSpPr>
            <p:nvPr/>
          </p:nvSpPr>
          <p:spPr bwMode="auto">
            <a:xfrm flipH="1">
              <a:off x="4586867" y="2079353"/>
              <a:ext cx="0" cy="7024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0" name="Rectangle 337"/>
            <p:cNvSpPr>
              <a:spLocks noChangeArrowheads="1"/>
            </p:cNvSpPr>
            <p:nvPr/>
          </p:nvSpPr>
          <p:spPr bwMode="auto">
            <a:xfrm>
              <a:off x="2248018" y="6180777"/>
              <a:ext cx="1420119" cy="43555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4  Intendentes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11" name="Rectangle 338"/>
            <p:cNvSpPr>
              <a:spLocks noChangeArrowheads="1"/>
            </p:cNvSpPr>
            <p:nvPr/>
          </p:nvSpPr>
          <p:spPr bwMode="auto">
            <a:xfrm>
              <a:off x="481263" y="2940743"/>
              <a:ext cx="1835747" cy="56782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Hogar </a:t>
              </a:r>
            </a:p>
            <a:p>
              <a:pPr algn="ctr"/>
              <a:r>
                <a:rPr lang="es-MX" sz="900" b="1" dirty="0">
                  <a:latin typeface="+mj-lt"/>
                </a:rPr>
                <a:t>Nueva Esperanza </a:t>
              </a:r>
            </a:p>
            <a:p>
              <a:pPr algn="ctr"/>
              <a:r>
                <a:rPr lang="es-MX" sz="900" dirty="0">
                  <a:latin typeface="+mj-lt"/>
                </a:rPr>
                <a:t>     Encargada 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2" name="Rectangle 340"/>
            <p:cNvSpPr>
              <a:spLocks noChangeArrowheads="1"/>
            </p:cNvSpPr>
            <p:nvPr/>
          </p:nvSpPr>
          <p:spPr bwMode="auto">
            <a:xfrm>
              <a:off x="2238103" y="5131412"/>
              <a:ext cx="1420119" cy="40488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4  Vigilantes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r>
                <a:rPr lang="es-MX" sz="900" dirty="0"/>
                <a:t> </a:t>
              </a: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3" name="Line 347"/>
            <p:cNvSpPr>
              <a:spLocks noChangeShapeType="1"/>
            </p:cNvSpPr>
            <p:nvPr/>
          </p:nvSpPr>
          <p:spPr bwMode="auto">
            <a:xfrm flipV="1">
              <a:off x="1458860" y="2756487"/>
              <a:ext cx="6687262" cy="205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4" name="Line 348"/>
            <p:cNvSpPr>
              <a:spLocks noChangeShapeType="1"/>
            </p:cNvSpPr>
            <p:nvPr/>
          </p:nvSpPr>
          <p:spPr bwMode="auto">
            <a:xfrm>
              <a:off x="1466061" y="2775147"/>
              <a:ext cx="0" cy="1655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5" name="Rectangle 350"/>
            <p:cNvSpPr>
              <a:spLocks noChangeArrowheads="1"/>
            </p:cNvSpPr>
            <p:nvPr/>
          </p:nvSpPr>
          <p:spPr bwMode="auto">
            <a:xfrm>
              <a:off x="564310" y="3606551"/>
              <a:ext cx="1466483" cy="41906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Auxiliar Casa Hogar </a:t>
              </a:r>
            </a:p>
            <a:p>
              <a:pPr algn="ctr"/>
              <a:r>
                <a:rPr lang="es-MX" sz="900" b="1" dirty="0">
                  <a:latin typeface="+mj-lt"/>
                </a:rPr>
                <a:t>Nueva Esperanza</a:t>
              </a:r>
            </a:p>
            <a:p>
              <a:pPr algn="ctr"/>
              <a:r>
                <a:rPr lang="es-MX" sz="900" dirty="0">
                  <a:latin typeface="+mj-lt"/>
                </a:rPr>
                <a:t>  Auxiliar  </a:t>
              </a:r>
            </a:p>
          </p:txBody>
        </p:sp>
        <p:sp>
          <p:nvSpPr>
            <p:cNvPr id="16" name="Line 353"/>
            <p:cNvSpPr>
              <a:spLocks noChangeShapeType="1"/>
            </p:cNvSpPr>
            <p:nvPr/>
          </p:nvSpPr>
          <p:spPr bwMode="auto">
            <a:xfrm flipH="1">
              <a:off x="2147415" y="3504750"/>
              <a:ext cx="10824" cy="29859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7" name="Line 356"/>
            <p:cNvSpPr>
              <a:spLocks noChangeShapeType="1"/>
            </p:cNvSpPr>
            <p:nvPr/>
          </p:nvSpPr>
          <p:spPr bwMode="auto">
            <a:xfrm flipV="1">
              <a:off x="2030791" y="3816084"/>
              <a:ext cx="1274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18" name="Rectangle 462"/>
            <p:cNvSpPr>
              <a:spLocks noChangeArrowheads="1"/>
            </p:cNvSpPr>
            <p:nvPr/>
          </p:nvSpPr>
          <p:spPr bwMode="auto">
            <a:xfrm>
              <a:off x="3833353" y="4684307"/>
              <a:ext cx="1388940" cy="38593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19" name="Rectangle 463"/>
            <p:cNvSpPr>
              <a:spLocks noChangeArrowheads="1"/>
            </p:cNvSpPr>
            <p:nvPr/>
          </p:nvSpPr>
          <p:spPr bwMode="auto">
            <a:xfrm>
              <a:off x="3833353" y="3571405"/>
              <a:ext cx="1388940" cy="46196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Trabajador(a) Social</a:t>
              </a:r>
            </a:p>
            <a:p>
              <a:pPr algn="ctr"/>
              <a:r>
                <a:rPr lang="es-MX" sz="900" dirty="0">
                  <a:latin typeface="+mj-lt"/>
                </a:rPr>
                <a:t>     </a:t>
              </a:r>
              <a:endParaRPr lang="es-MX" sz="900" dirty="0"/>
            </a:p>
          </p:txBody>
        </p:sp>
        <p:sp>
          <p:nvSpPr>
            <p:cNvPr id="20" name="Rectangle 464"/>
            <p:cNvSpPr>
              <a:spLocks noChangeArrowheads="1"/>
            </p:cNvSpPr>
            <p:nvPr/>
          </p:nvSpPr>
          <p:spPr bwMode="auto">
            <a:xfrm>
              <a:off x="3822838" y="4069328"/>
              <a:ext cx="1388940" cy="56103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Secretaria Casa Club </a:t>
              </a:r>
            </a:p>
            <a:p>
              <a:pPr algn="ctr"/>
              <a:r>
                <a:rPr lang="es-MX" sz="900" b="1" dirty="0">
                  <a:latin typeface="+mj-lt"/>
                </a:rPr>
                <a:t>Ad May Los Altos</a:t>
              </a:r>
            </a:p>
            <a:p>
              <a:pPr algn="ctr"/>
              <a:r>
                <a:rPr lang="es-MX" sz="900" dirty="0">
                  <a:latin typeface="+mj-lt"/>
                </a:rPr>
                <a:t>Auxiliar Administrativo 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</p:txBody>
        </p:sp>
        <p:sp>
          <p:nvSpPr>
            <p:cNvPr id="21" name="Rectangle 466"/>
            <p:cNvSpPr>
              <a:spLocks noChangeArrowheads="1"/>
            </p:cNvSpPr>
            <p:nvPr/>
          </p:nvSpPr>
          <p:spPr bwMode="auto">
            <a:xfrm>
              <a:off x="3833353" y="2950090"/>
              <a:ext cx="1656185" cy="55086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Club Del Adulto </a:t>
              </a:r>
            </a:p>
            <a:p>
              <a:pPr algn="ctr"/>
              <a:r>
                <a:rPr lang="es-MX" sz="900" b="1" dirty="0">
                  <a:latin typeface="+mj-lt"/>
                </a:rPr>
                <a:t>Mayor «Los Altos»</a:t>
              </a:r>
            </a:p>
            <a:p>
              <a:pPr algn="ctr"/>
              <a:r>
                <a:rPr lang="es-MX" sz="900" dirty="0">
                  <a:latin typeface="+mj-lt"/>
                </a:rPr>
                <a:t>   Jefe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22" name="Rectangle 466"/>
            <p:cNvSpPr>
              <a:spLocks noChangeArrowheads="1"/>
            </p:cNvSpPr>
            <p:nvPr/>
          </p:nvSpPr>
          <p:spPr bwMode="auto">
            <a:xfrm>
              <a:off x="5633578" y="2942800"/>
              <a:ext cx="1526352" cy="56515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Club Del </a:t>
              </a:r>
            </a:p>
            <a:p>
              <a:pPr algn="ctr"/>
              <a:r>
                <a:rPr lang="es-MX" sz="900" b="1" dirty="0">
                  <a:latin typeface="+mj-lt"/>
                </a:rPr>
                <a:t>Adulto Mayor «Canoas»</a:t>
              </a:r>
            </a:p>
            <a:p>
              <a:pPr algn="ctr"/>
              <a:r>
                <a:rPr lang="es-MX" sz="900" dirty="0">
                  <a:latin typeface="+mj-lt"/>
                </a:rPr>
                <a:t> Encargado 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  <a:latin typeface="+mj-lt"/>
                </a:rPr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23" name="Line 506"/>
            <p:cNvSpPr>
              <a:spLocks noChangeShapeType="1"/>
            </p:cNvSpPr>
            <p:nvPr/>
          </p:nvSpPr>
          <p:spPr bwMode="auto">
            <a:xfrm flipH="1">
              <a:off x="6398529" y="2756487"/>
              <a:ext cx="0" cy="186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4" name="Line 356"/>
            <p:cNvSpPr>
              <a:spLocks noChangeShapeType="1"/>
            </p:cNvSpPr>
            <p:nvPr/>
          </p:nvSpPr>
          <p:spPr bwMode="auto">
            <a:xfrm flipV="1">
              <a:off x="2014214" y="4304310"/>
              <a:ext cx="1392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5" name="Line 356"/>
            <p:cNvSpPr>
              <a:spLocks noChangeShapeType="1"/>
            </p:cNvSpPr>
            <p:nvPr/>
          </p:nvSpPr>
          <p:spPr bwMode="auto">
            <a:xfrm>
              <a:off x="2019966" y="4829651"/>
              <a:ext cx="2280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28" name="Rectangle 1240"/>
            <p:cNvSpPr>
              <a:spLocks noChangeArrowheads="1"/>
            </p:cNvSpPr>
            <p:nvPr/>
          </p:nvSpPr>
          <p:spPr bwMode="auto">
            <a:xfrm>
              <a:off x="5730564" y="4122816"/>
              <a:ext cx="1112635" cy="4105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2  Intendentes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dirty="0"/>
                <a:t> </a:t>
              </a:r>
            </a:p>
          </p:txBody>
        </p:sp>
        <p:sp>
          <p:nvSpPr>
            <p:cNvPr id="30" name="Line 1263"/>
            <p:cNvSpPr>
              <a:spLocks noChangeShapeType="1"/>
            </p:cNvSpPr>
            <p:nvPr/>
          </p:nvSpPr>
          <p:spPr bwMode="auto">
            <a:xfrm flipV="1">
              <a:off x="8582229" y="3810511"/>
              <a:ext cx="1150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1" name="Line 312"/>
            <p:cNvSpPr>
              <a:spLocks noChangeShapeType="1"/>
            </p:cNvSpPr>
            <p:nvPr/>
          </p:nvSpPr>
          <p:spPr bwMode="auto">
            <a:xfrm>
              <a:off x="8690517" y="3470693"/>
              <a:ext cx="0" cy="865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33" name="Rectangle 1244"/>
            <p:cNvSpPr>
              <a:spLocks noChangeArrowheads="1"/>
            </p:cNvSpPr>
            <p:nvPr/>
          </p:nvSpPr>
          <p:spPr bwMode="auto">
            <a:xfrm>
              <a:off x="7178700" y="4122816"/>
              <a:ext cx="1414638" cy="41051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Auxiliar  General</a:t>
              </a:r>
            </a:p>
            <a:p>
              <a:pPr algn="ctr"/>
              <a:r>
                <a:rPr lang="es-MX" sz="900" dirty="0">
                  <a:latin typeface="+mj-lt"/>
                </a:rPr>
                <a:t>   Auxiliar</a:t>
              </a:r>
            </a:p>
            <a:p>
              <a:pPr algn="ctr"/>
              <a:r>
                <a:rPr lang="es-MX" sz="900" dirty="0">
                  <a:latin typeface="+mj-lt"/>
                </a:rPr>
                <a:t>   </a:t>
              </a:r>
            </a:p>
          </p:txBody>
        </p:sp>
        <p:sp>
          <p:nvSpPr>
            <p:cNvPr id="35" name="Rectangle 1244"/>
            <p:cNvSpPr>
              <a:spLocks noChangeArrowheads="1"/>
            </p:cNvSpPr>
            <p:nvPr/>
          </p:nvSpPr>
          <p:spPr bwMode="auto">
            <a:xfrm>
              <a:off x="564310" y="4670984"/>
              <a:ext cx="1453276" cy="36923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2 Enfermera (o)</a:t>
              </a:r>
            </a:p>
            <a:p>
              <a:pPr algn="ctr"/>
              <a:r>
                <a:rPr lang="es-MX" sz="900" dirty="0">
                  <a:latin typeface="+mj-lt"/>
                </a:rPr>
                <a:t>  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</p:txBody>
        </p:sp>
        <p:sp>
          <p:nvSpPr>
            <p:cNvPr id="36" name="Rectangle 1244"/>
            <p:cNvSpPr>
              <a:spLocks noChangeArrowheads="1"/>
            </p:cNvSpPr>
            <p:nvPr/>
          </p:nvSpPr>
          <p:spPr bwMode="auto">
            <a:xfrm>
              <a:off x="7167593" y="3612639"/>
              <a:ext cx="1414637" cy="41297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>
                  <a:latin typeface="+mj-lt"/>
                </a:rPr>
                <a:t> </a:t>
              </a:r>
              <a:r>
                <a:rPr lang="es-MX" sz="900" b="1" dirty="0">
                  <a:latin typeface="+mj-lt"/>
                </a:rPr>
                <a:t>Maestra o Activación física </a:t>
              </a:r>
            </a:p>
            <a:p>
              <a:pPr algn="ctr"/>
              <a:r>
                <a:rPr lang="es-MX" sz="900" dirty="0">
                  <a:latin typeface="+mj-lt"/>
                </a:rPr>
                <a:t> Maestra o  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37" name="Rectangle 1350"/>
            <p:cNvSpPr>
              <a:spLocks noChangeArrowheads="1"/>
            </p:cNvSpPr>
            <p:nvPr/>
          </p:nvSpPr>
          <p:spPr bwMode="auto">
            <a:xfrm>
              <a:off x="7428945" y="2956344"/>
              <a:ext cx="1360884" cy="51435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Encargada Casa Club Del </a:t>
              </a:r>
            </a:p>
            <a:p>
              <a:pPr algn="ctr"/>
              <a:r>
                <a:rPr lang="es-MX" sz="900" b="1" dirty="0">
                  <a:latin typeface="+mj-lt"/>
                </a:rPr>
                <a:t>Adulto Mayor «Lomas»</a:t>
              </a:r>
            </a:p>
            <a:p>
              <a:pPr algn="ctr"/>
              <a:r>
                <a:rPr lang="es-MX" sz="900" dirty="0">
                  <a:latin typeface="+mj-lt"/>
                </a:rPr>
                <a:t>Encargado  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</p:txBody>
        </p:sp>
        <p:sp>
          <p:nvSpPr>
            <p:cNvPr id="41" name="Line 356"/>
            <p:cNvSpPr>
              <a:spLocks noChangeShapeType="1"/>
            </p:cNvSpPr>
            <p:nvPr/>
          </p:nvSpPr>
          <p:spPr bwMode="auto">
            <a:xfrm>
              <a:off x="2016232" y="5477883"/>
              <a:ext cx="2193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2" name="Line 506"/>
            <p:cNvSpPr>
              <a:spLocks noChangeShapeType="1"/>
            </p:cNvSpPr>
            <p:nvPr/>
          </p:nvSpPr>
          <p:spPr bwMode="auto">
            <a:xfrm>
              <a:off x="8146122" y="2756486"/>
              <a:ext cx="0" cy="2006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3" name="Line 1263"/>
            <p:cNvSpPr>
              <a:spLocks noChangeShapeType="1"/>
            </p:cNvSpPr>
            <p:nvPr/>
          </p:nvSpPr>
          <p:spPr bwMode="auto">
            <a:xfrm flipV="1">
              <a:off x="8593337" y="4338842"/>
              <a:ext cx="1039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4" name="Line 312"/>
            <p:cNvSpPr>
              <a:spLocks noChangeShapeType="1"/>
            </p:cNvSpPr>
            <p:nvPr/>
          </p:nvSpPr>
          <p:spPr bwMode="auto">
            <a:xfrm>
              <a:off x="6964696" y="3510327"/>
              <a:ext cx="0" cy="8253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5" name="Line 1263"/>
            <p:cNvSpPr>
              <a:spLocks noChangeShapeType="1"/>
            </p:cNvSpPr>
            <p:nvPr/>
          </p:nvSpPr>
          <p:spPr bwMode="auto">
            <a:xfrm flipV="1">
              <a:off x="6839661" y="4328073"/>
              <a:ext cx="1250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6" name="Line 506"/>
            <p:cNvSpPr>
              <a:spLocks noChangeShapeType="1"/>
            </p:cNvSpPr>
            <p:nvPr/>
          </p:nvSpPr>
          <p:spPr bwMode="auto">
            <a:xfrm flipH="1">
              <a:off x="4661443" y="2756487"/>
              <a:ext cx="0" cy="2006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7" name="Line 353"/>
            <p:cNvSpPr>
              <a:spLocks noChangeShapeType="1"/>
            </p:cNvSpPr>
            <p:nvPr/>
          </p:nvSpPr>
          <p:spPr bwMode="auto">
            <a:xfrm flipH="1">
              <a:off x="5344979" y="3497131"/>
              <a:ext cx="4763" cy="1284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8" name="Line 356"/>
            <p:cNvSpPr>
              <a:spLocks noChangeShapeType="1"/>
            </p:cNvSpPr>
            <p:nvPr/>
          </p:nvSpPr>
          <p:spPr bwMode="auto">
            <a:xfrm flipV="1">
              <a:off x="5222293" y="3802386"/>
              <a:ext cx="1274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49" name="Line 356"/>
            <p:cNvSpPr>
              <a:spLocks noChangeShapeType="1"/>
            </p:cNvSpPr>
            <p:nvPr/>
          </p:nvSpPr>
          <p:spPr bwMode="auto">
            <a:xfrm flipV="1">
              <a:off x="5222294" y="4330897"/>
              <a:ext cx="12268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0" name="Line 356"/>
            <p:cNvSpPr>
              <a:spLocks noChangeShapeType="1"/>
            </p:cNvSpPr>
            <p:nvPr/>
          </p:nvSpPr>
          <p:spPr bwMode="auto">
            <a:xfrm>
              <a:off x="5222294" y="4781631"/>
              <a:ext cx="12268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>
                <a:latin typeface="+mj-lt"/>
              </a:endParaRPr>
            </a:p>
          </p:txBody>
        </p:sp>
      </p:grpSp>
      <p:sp>
        <p:nvSpPr>
          <p:cNvPr id="51" name="CuadroTexto 4"/>
          <p:cNvSpPr txBox="1"/>
          <p:nvPr/>
        </p:nvSpPr>
        <p:spPr>
          <a:xfrm>
            <a:off x="163773" y="-28342"/>
            <a:ext cx="6645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Asistencia Social y Adulto Mayor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52" name="Rectangle 1244"/>
          <p:cNvSpPr>
            <a:spLocks noChangeArrowheads="1"/>
          </p:cNvSpPr>
          <p:nvPr/>
        </p:nvSpPr>
        <p:spPr bwMode="auto">
          <a:xfrm>
            <a:off x="558140" y="5324215"/>
            <a:ext cx="1461826" cy="40246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Fisioterapeuta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</p:txBody>
      </p:sp>
      <p:sp>
        <p:nvSpPr>
          <p:cNvPr id="53" name="Line 356"/>
          <p:cNvSpPr>
            <a:spLocks noChangeShapeType="1"/>
          </p:cNvSpPr>
          <p:nvPr/>
        </p:nvSpPr>
        <p:spPr bwMode="auto">
          <a:xfrm flipV="1">
            <a:off x="2021268" y="5554232"/>
            <a:ext cx="12484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54" name="Rectangle 1244"/>
          <p:cNvSpPr>
            <a:spLocks noChangeArrowheads="1"/>
          </p:cNvSpPr>
          <p:nvPr/>
        </p:nvSpPr>
        <p:spPr bwMode="auto">
          <a:xfrm>
            <a:off x="163773" y="5803248"/>
            <a:ext cx="1856193" cy="38563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Asistente de Motricidad e Higiene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</a:p>
        </p:txBody>
      </p:sp>
      <p:sp>
        <p:nvSpPr>
          <p:cNvPr id="55" name="Line 356"/>
          <p:cNvSpPr>
            <a:spLocks noChangeShapeType="1"/>
          </p:cNvSpPr>
          <p:nvPr/>
        </p:nvSpPr>
        <p:spPr bwMode="auto">
          <a:xfrm flipV="1">
            <a:off x="2014214" y="6035580"/>
            <a:ext cx="22388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56" name="Rectangle 1244"/>
          <p:cNvSpPr>
            <a:spLocks noChangeArrowheads="1"/>
          </p:cNvSpPr>
          <p:nvPr/>
        </p:nvSpPr>
        <p:spPr bwMode="auto">
          <a:xfrm>
            <a:off x="558141" y="3639041"/>
            <a:ext cx="1458091" cy="400704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Enfermero </a:t>
            </a:r>
          </a:p>
          <a:p>
            <a:pPr algn="ctr"/>
            <a:r>
              <a:rPr lang="es-MX" sz="900" dirty="0">
                <a:latin typeface="+mj-lt"/>
              </a:rPr>
              <a:t>Capturador  </a:t>
            </a:r>
          </a:p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57" name="Rectangle 1244"/>
          <p:cNvSpPr>
            <a:spLocks noChangeArrowheads="1"/>
          </p:cNvSpPr>
          <p:nvPr/>
        </p:nvSpPr>
        <p:spPr bwMode="auto">
          <a:xfrm>
            <a:off x="558140" y="4821112"/>
            <a:ext cx="1459445" cy="37925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 </a:t>
            </a:r>
          </a:p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Auxiliar</a:t>
            </a:r>
          </a:p>
          <a:p>
            <a:pPr algn="ctr"/>
            <a:r>
              <a:rPr lang="es-MX" sz="900" dirty="0">
                <a:latin typeface="+mj-lt"/>
              </a:rPr>
              <a:t>Enfermera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  <a:endParaRPr lang="es-MX" sz="900" dirty="0"/>
          </a:p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58" name="Rectangle 465"/>
          <p:cNvSpPr>
            <a:spLocks noChangeArrowheads="1"/>
          </p:cNvSpPr>
          <p:nvPr/>
        </p:nvSpPr>
        <p:spPr bwMode="auto">
          <a:xfrm>
            <a:off x="2378819" y="1741611"/>
            <a:ext cx="1731850" cy="40504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cs typeface="Arial" panose="020B0604020202020204" pitchFamily="34" charset="0"/>
              </a:rPr>
              <a:t>Operador</a:t>
            </a:r>
          </a:p>
          <a:p>
            <a:pPr algn="ctr"/>
            <a:r>
              <a:rPr lang="es-MX" sz="9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9" name="Line 356"/>
          <p:cNvSpPr>
            <a:spLocks noChangeShapeType="1"/>
          </p:cNvSpPr>
          <p:nvPr/>
        </p:nvSpPr>
        <p:spPr bwMode="auto">
          <a:xfrm flipV="1">
            <a:off x="4108862" y="1913842"/>
            <a:ext cx="4631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60" name="Rectangle 1244">
            <a:extLst>
              <a:ext uri="{FF2B5EF4-FFF2-40B4-BE49-F238E27FC236}">
                <a16:creationId xmlns:a16="http://schemas.microsoft.com/office/drawing/2014/main" id="{166813D8-5089-438B-9B79-7AF8A1440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394" y="3932255"/>
            <a:ext cx="1421383" cy="44600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 2 Enfermera (o)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3924668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220507" y="1318762"/>
            <a:ext cx="8744921" cy="4818314"/>
            <a:chOff x="247803" y="1946071"/>
            <a:chExt cx="8744921" cy="4818314"/>
          </a:xfrm>
        </p:grpSpPr>
        <p:sp>
          <p:nvSpPr>
            <p:cNvPr id="8" name="Rectangle 431"/>
            <p:cNvSpPr>
              <a:spLocks noChangeArrowheads="1"/>
            </p:cNvSpPr>
            <p:nvPr/>
          </p:nvSpPr>
          <p:spPr bwMode="auto">
            <a:xfrm>
              <a:off x="5035482" y="2609671"/>
              <a:ext cx="1455988" cy="40848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/>
            </a:p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Chofer</a:t>
              </a:r>
            </a:p>
            <a:p>
              <a:pPr algn="ctr"/>
              <a:r>
                <a:rPr lang="es-MX" sz="900" dirty="0"/>
                <a:t>   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9" name="Rectangle 432"/>
            <p:cNvSpPr>
              <a:spLocks noChangeArrowheads="1"/>
            </p:cNvSpPr>
            <p:nvPr/>
          </p:nvSpPr>
          <p:spPr bwMode="auto">
            <a:xfrm>
              <a:off x="395536" y="3484058"/>
              <a:ext cx="1927926" cy="74310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4  Cocineros</a:t>
              </a:r>
            </a:p>
            <a:p>
              <a:pPr algn="ctr"/>
              <a:r>
                <a:rPr lang="es-MX" sz="900" b="1" dirty="0"/>
                <a:t>Estancia Infantil Idalia Cantú de Livas  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/>
                <a:t> </a:t>
              </a:r>
              <a:r>
                <a:rPr lang="es-MX" sz="900" dirty="0">
                  <a:latin typeface="+mj-lt"/>
                </a:rPr>
                <a:t>   </a:t>
              </a:r>
            </a:p>
          </p:txBody>
        </p:sp>
        <p:sp>
          <p:nvSpPr>
            <p:cNvPr id="10" name="Rectangle 434"/>
            <p:cNvSpPr>
              <a:spLocks noChangeArrowheads="1"/>
            </p:cNvSpPr>
            <p:nvPr/>
          </p:nvSpPr>
          <p:spPr bwMode="auto">
            <a:xfrm>
              <a:off x="2667208" y="5188253"/>
              <a:ext cx="1877352" cy="77042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 2 Cocineros</a:t>
              </a:r>
            </a:p>
            <a:p>
              <a:pPr algn="ctr"/>
              <a:r>
                <a:rPr lang="es-MX" sz="900" b="1" dirty="0"/>
                <a:t> Estancia Infantil Fomerrey  </a:t>
              </a:r>
            </a:p>
            <a:p>
              <a:pPr algn="ctr"/>
              <a:r>
                <a:rPr lang="es-MX" sz="900" b="1" dirty="0"/>
                <a:t>«Laura Elena Arce Cavazos»  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/>
                <a:t> 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11" name="Rectangle 437"/>
            <p:cNvSpPr>
              <a:spLocks noChangeArrowheads="1"/>
            </p:cNvSpPr>
            <p:nvPr/>
          </p:nvSpPr>
          <p:spPr bwMode="auto">
            <a:xfrm>
              <a:off x="6945316" y="3649323"/>
              <a:ext cx="2047408" cy="73023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2 Cocineros</a:t>
              </a:r>
            </a:p>
            <a:p>
              <a:pPr algn="ctr"/>
              <a:r>
                <a:rPr lang="es-MX" sz="900" b="1" dirty="0"/>
                <a:t>Casa Club Del Adulto Mayor </a:t>
              </a:r>
            </a:p>
            <a:p>
              <a:pPr algn="ctr"/>
              <a:r>
                <a:rPr lang="es-MX" sz="900" b="1" dirty="0"/>
                <a:t>«Los Altos»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2" name="Rectangle 438"/>
            <p:cNvSpPr>
              <a:spLocks noChangeArrowheads="1"/>
            </p:cNvSpPr>
            <p:nvPr/>
          </p:nvSpPr>
          <p:spPr bwMode="auto">
            <a:xfrm>
              <a:off x="4832321" y="4937812"/>
              <a:ext cx="1714153" cy="55570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3   Cocineros</a:t>
              </a:r>
            </a:p>
            <a:p>
              <a:pPr algn="ctr"/>
              <a:r>
                <a:rPr lang="es-MX" sz="900" b="1" dirty="0"/>
                <a:t>Casa Hogar Nueva Esperanza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  <a:endParaRPr lang="es-MX" sz="900" dirty="0"/>
            </a:p>
          </p:txBody>
        </p:sp>
        <p:sp>
          <p:nvSpPr>
            <p:cNvPr id="13" name="Rectangle 440"/>
            <p:cNvSpPr>
              <a:spLocks noChangeArrowheads="1"/>
            </p:cNvSpPr>
            <p:nvPr/>
          </p:nvSpPr>
          <p:spPr bwMode="auto">
            <a:xfrm>
              <a:off x="2662402" y="4450850"/>
              <a:ext cx="1827299" cy="50450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dirty="0"/>
            </a:p>
            <a:p>
              <a:pPr algn="ctr"/>
              <a:endParaRPr lang="es-MX" sz="900" dirty="0"/>
            </a:p>
            <a:p>
              <a:pPr algn="ctr"/>
              <a:endParaRPr lang="es-MX" sz="900" dirty="0"/>
            </a:p>
            <a:p>
              <a:pPr algn="ctr"/>
              <a:endParaRPr lang="es-MX" sz="900" dirty="0"/>
            </a:p>
            <a:p>
              <a:pPr algn="ctr"/>
              <a:r>
                <a:rPr lang="es-MX" sz="900" b="1" dirty="0"/>
                <a:t>Cocinero</a:t>
              </a:r>
            </a:p>
            <a:p>
              <a:pPr algn="ctr"/>
              <a:r>
                <a:rPr lang="es-MX" sz="900" b="1" dirty="0"/>
                <a:t>Casa Club PAPTI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endParaRPr lang="es-MX" sz="900" dirty="0"/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endParaRPr lang="es-MX" sz="900" dirty="0"/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14" name="Rectangle 441"/>
            <p:cNvSpPr>
              <a:spLocks noChangeArrowheads="1"/>
            </p:cNvSpPr>
            <p:nvPr/>
          </p:nvSpPr>
          <p:spPr bwMode="auto">
            <a:xfrm>
              <a:off x="3782944" y="1946071"/>
              <a:ext cx="1619250" cy="45720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Responsable Área</a:t>
              </a:r>
            </a:p>
            <a:p>
              <a:pPr algn="ctr"/>
              <a:r>
                <a:rPr lang="es-MX" sz="900" dirty="0"/>
                <a:t>   </a:t>
              </a:r>
            </a:p>
          </p:txBody>
        </p:sp>
        <p:cxnSp>
          <p:nvCxnSpPr>
            <p:cNvPr id="15" name="AutoShape 446"/>
            <p:cNvCxnSpPr>
              <a:cxnSpLocks noChangeShapeType="1"/>
            </p:cNvCxnSpPr>
            <p:nvPr/>
          </p:nvCxnSpPr>
          <p:spPr bwMode="auto">
            <a:xfrm>
              <a:off x="1133599" y="4416748"/>
              <a:ext cx="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6" name="Rectangle 449"/>
            <p:cNvSpPr>
              <a:spLocks noChangeArrowheads="1"/>
            </p:cNvSpPr>
            <p:nvPr/>
          </p:nvSpPr>
          <p:spPr bwMode="auto">
            <a:xfrm>
              <a:off x="4825139" y="6288135"/>
              <a:ext cx="1785832" cy="47625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Cocinero</a:t>
              </a:r>
            </a:p>
            <a:p>
              <a:pPr algn="ctr"/>
              <a:r>
                <a:rPr lang="es-MX" sz="900" b="1" dirty="0"/>
                <a:t>Estancia Infantil  Rosario Garza Sada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17" name="Line 450"/>
            <p:cNvSpPr>
              <a:spLocks noChangeShapeType="1"/>
            </p:cNvSpPr>
            <p:nvPr/>
          </p:nvSpPr>
          <p:spPr bwMode="auto">
            <a:xfrm>
              <a:off x="251520" y="3289993"/>
              <a:ext cx="6580965" cy="19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18" name="Line 451"/>
            <p:cNvSpPr>
              <a:spLocks noChangeShapeType="1"/>
            </p:cNvSpPr>
            <p:nvPr/>
          </p:nvSpPr>
          <p:spPr bwMode="auto">
            <a:xfrm flipH="1">
              <a:off x="2497149" y="3302322"/>
              <a:ext cx="0" cy="23618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19" name="Line 452"/>
            <p:cNvSpPr>
              <a:spLocks noChangeShapeType="1"/>
            </p:cNvSpPr>
            <p:nvPr/>
          </p:nvSpPr>
          <p:spPr bwMode="auto">
            <a:xfrm>
              <a:off x="6830155" y="3289797"/>
              <a:ext cx="0" cy="23907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0" name="Line 456"/>
            <p:cNvSpPr>
              <a:spLocks noChangeShapeType="1"/>
            </p:cNvSpPr>
            <p:nvPr/>
          </p:nvSpPr>
          <p:spPr bwMode="auto">
            <a:xfrm>
              <a:off x="4683517" y="3289992"/>
              <a:ext cx="2665" cy="32445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1" name="Line 459"/>
            <p:cNvSpPr>
              <a:spLocks noChangeShapeType="1"/>
            </p:cNvSpPr>
            <p:nvPr/>
          </p:nvSpPr>
          <p:spPr bwMode="auto">
            <a:xfrm flipV="1">
              <a:off x="4683518" y="3956241"/>
              <a:ext cx="1488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2" name="Line 460"/>
            <p:cNvSpPr>
              <a:spLocks noChangeShapeType="1"/>
            </p:cNvSpPr>
            <p:nvPr/>
          </p:nvSpPr>
          <p:spPr bwMode="auto">
            <a:xfrm flipV="1">
              <a:off x="6832485" y="4068825"/>
              <a:ext cx="1204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3" name="Line 462"/>
            <p:cNvSpPr>
              <a:spLocks noChangeShapeType="1"/>
            </p:cNvSpPr>
            <p:nvPr/>
          </p:nvSpPr>
          <p:spPr bwMode="auto">
            <a:xfrm flipH="1">
              <a:off x="251520" y="3284983"/>
              <a:ext cx="0" cy="29533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4" name="Line 463"/>
            <p:cNvSpPr>
              <a:spLocks noChangeShapeType="1"/>
            </p:cNvSpPr>
            <p:nvPr/>
          </p:nvSpPr>
          <p:spPr bwMode="auto">
            <a:xfrm>
              <a:off x="4592568" y="2403270"/>
              <a:ext cx="0" cy="8898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5" name="Rectangle 437"/>
            <p:cNvSpPr>
              <a:spLocks noChangeArrowheads="1"/>
            </p:cNvSpPr>
            <p:nvPr/>
          </p:nvSpPr>
          <p:spPr bwMode="auto">
            <a:xfrm>
              <a:off x="2672013" y="3638544"/>
              <a:ext cx="1872547" cy="58861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</a:t>
              </a:r>
            </a:p>
            <a:p>
              <a:pPr algn="ctr"/>
              <a:r>
                <a:rPr lang="es-MX" sz="900" b="1" dirty="0"/>
                <a:t>2 Cocineros</a:t>
              </a:r>
            </a:p>
            <a:p>
              <a:pPr algn="ctr"/>
              <a:r>
                <a:rPr lang="es-MX" sz="900" b="1" dirty="0"/>
                <a:t>Casa Club Del Adulto Mayor «Lomas»</a:t>
              </a:r>
            </a:p>
            <a:p>
              <a:pPr algn="ctr"/>
              <a:r>
                <a:rPr lang="es-MX" sz="900" dirty="0"/>
                <a:t>  </a:t>
              </a:r>
              <a:endParaRPr lang="es-MX" sz="900" dirty="0">
                <a:latin typeface="+mj-lt"/>
              </a:endParaRP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26" name="Line 461"/>
            <p:cNvSpPr>
              <a:spLocks noChangeShapeType="1"/>
            </p:cNvSpPr>
            <p:nvPr/>
          </p:nvSpPr>
          <p:spPr bwMode="auto">
            <a:xfrm>
              <a:off x="2499588" y="3956241"/>
              <a:ext cx="18889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27" name="Rectangle 431"/>
            <p:cNvSpPr>
              <a:spLocks noChangeArrowheads="1"/>
            </p:cNvSpPr>
            <p:nvPr/>
          </p:nvSpPr>
          <p:spPr bwMode="auto">
            <a:xfrm>
              <a:off x="4827534" y="3649323"/>
              <a:ext cx="1783438" cy="55603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Cocinero</a:t>
              </a:r>
            </a:p>
            <a:p>
              <a:pPr algn="ctr"/>
              <a:r>
                <a:rPr lang="es-MX" sz="900" b="1" dirty="0"/>
                <a:t>Estancia Infantil Fomerrey  </a:t>
              </a:r>
            </a:p>
            <a:p>
              <a:pPr algn="ctr"/>
              <a:r>
                <a:rPr lang="es-MX" sz="900" b="1" dirty="0"/>
                <a:t>«Eva Molina de Toscano»</a:t>
              </a:r>
              <a:endParaRPr lang="es-ES" sz="900" b="1" dirty="0"/>
            </a:p>
            <a:p>
              <a:pPr algn="ctr"/>
              <a:r>
                <a:rPr lang="es-MX" sz="900" dirty="0"/>
                <a:t>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28" name="Rectangle 432"/>
            <p:cNvSpPr>
              <a:spLocks noChangeArrowheads="1"/>
            </p:cNvSpPr>
            <p:nvPr/>
          </p:nvSpPr>
          <p:spPr bwMode="auto">
            <a:xfrm>
              <a:off x="391593" y="5002842"/>
              <a:ext cx="1931728" cy="85538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 2  Cocineros</a:t>
              </a:r>
            </a:p>
            <a:p>
              <a:pPr algn="ctr"/>
              <a:r>
                <a:rPr lang="es-MX" sz="900" b="1" dirty="0"/>
                <a:t>Estancia Infantil Laura </a:t>
              </a:r>
            </a:p>
            <a:p>
              <a:pPr algn="ctr"/>
              <a:r>
                <a:rPr lang="es-MX" sz="900" b="1" dirty="0"/>
                <a:t>Barragán de Elizondo</a:t>
              </a:r>
            </a:p>
            <a:p>
              <a:pPr algn="ctr"/>
              <a:r>
                <a:rPr lang="es-MX" sz="900" dirty="0"/>
                <a:t>  </a:t>
              </a:r>
            </a:p>
            <a:p>
              <a:pPr algn="ctr"/>
              <a:r>
                <a:rPr lang="es-MX" sz="900" dirty="0"/>
                <a:t> </a:t>
              </a:r>
            </a:p>
          </p:txBody>
        </p:sp>
        <p:sp>
          <p:nvSpPr>
            <p:cNvPr id="29" name="Rectangle 431"/>
            <p:cNvSpPr>
              <a:spLocks noChangeArrowheads="1"/>
            </p:cNvSpPr>
            <p:nvPr/>
          </p:nvSpPr>
          <p:spPr bwMode="auto">
            <a:xfrm>
              <a:off x="398664" y="6010232"/>
              <a:ext cx="1929348" cy="65298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/>
            </a:p>
            <a:p>
              <a:pPr algn="ctr"/>
              <a:endParaRPr lang="es-MX" sz="900" b="1" dirty="0"/>
            </a:p>
            <a:p>
              <a:pPr algn="ctr"/>
              <a:r>
                <a:rPr lang="es-MX" sz="900" b="1" dirty="0"/>
                <a:t> Cocinero</a:t>
              </a:r>
            </a:p>
            <a:p>
              <a:pPr algn="ctr"/>
              <a:r>
                <a:rPr lang="es-MX" sz="900" b="1" dirty="0"/>
                <a:t>Estancia Infantil Provileón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solidFill>
                  <a:srgbClr val="000000"/>
                </a:solidFill>
              </a:endParaRPr>
            </a:p>
            <a:p>
              <a:pPr algn="ctr"/>
              <a:r>
                <a:rPr lang="es-MX" sz="900" dirty="0">
                  <a:latin typeface="Agency FB" pitchFamily="34" charset="0"/>
                </a:rPr>
                <a:t> 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30" name="Line 457"/>
            <p:cNvSpPr>
              <a:spLocks noChangeShapeType="1"/>
            </p:cNvSpPr>
            <p:nvPr/>
          </p:nvSpPr>
          <p:spPr bwMode="auto">
            <a:xfrm flipV="1">
              <a:off x="4592569" y="2796946"/>
              <a:ext cx="4429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1" name="Line 461"/>
            <p:cNvSpPr>
              <a:spLocks noChangeShapeType="1"/>
            </p:cNvSpPr>
            <p:nvPr/>
          </p:nvSpPr>
          <p:spPr bwMode="auto">
            <a:xfrm>
              <a:off x="251520" y="4006938"/>
              <a:ext cx="1400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2" name="Line 461"/>
            <p:cNvSpPr>
              <a:spLocks noChangeShapeType="1"/>
            </p:cNvSpPr>
            <p:nvPr/>
          </p:nvSpPr>
          <p:spPr bwMode="auto">
            <a:xfrm>
              <a:off x="247804" y="5362882"/>
              <a:ext cx="1400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3" name="Line 461"/>
            <p:cNvSpPr>
              <a:spLocks noChangeShapeType="1"/>
            </p:cNvSpPr>
            <p:nvPr/>
          </p:nvSpPr>
          <p:spPr bwMode="auto">
            <a:xfrm>
              <a:off x="2497149" y="4683751"/>
              <a:ext cx="17005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4" name="Line 461"/>
            <p:cNvSpPr>
              <a:spLocks noChangeShapeType="1"/>
            </p:cNvSpPr>
            <p:nvPr/>
          </p:nvSpPr>
          <p:spPr bwMode="auto">
            <a:xfrm>
              <a:off x="2497149" y="5655120"/>
              <a:ext cx="17486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5" name="Line 461"/>
            <p:cNvSpPr>
              <a:spLocks noChangeShapeType="1"/>
            </p:cNvSpPr>
            <p:nvPr/>
          </p:nvSpPr>
          <p:spPr bwMode="auto">
            <a:xfrm>
              <a:off x="247803" y="6230053"/>
              <a:ext cx="1400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6" name="Line 459"/>
            <p:cNvSpPr>
              <a:spLocks noChangeShapeType="1"/>
            </p:cNvSpPr>
            <p:nvPr/>
          </p:nvSpPr>
          <p:spPr bwMode="auto">
            <a:xfrm flipV="1">
              <a:off x="4683516" y="5214124"/>
              <a:ext cx="1488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7" name="Line 459"/>
            <p:cNvSpPr>
              <a:spLocks noChangeShapeType="1"/>
            </p:cNvSpPr>
            <p:nvPr/>
          </p:nvSpPr>
          <p:spPr bwMode="auto">
            <a:xfrm flipV="1">
              <a:off x="4683516" y="6534552"/>
              <a:ext cx="1488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38" name="Rectangle 432"/>
            <p:cNvSpPr>
              <a:spLocks noChangeArrowheads="1"/>
            </p:cNvSpPr>
            <p:nvPr/>
          </p:nvSpPr>
          <p:spPr bwMode="auto">
            <a:xfrm>
              <a:off x="6961669" y="4998832"/>
              <a:ext cx="2031054" cy="3012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dirty="0"/>
                <a:t>  </a:t>
              </a:r>
              <a:r>
                <a:rPr lang="es-MX" sz="900" b="1" dirty="0"/>
                <a:t>Auxiliar</a:t>
              </a:r>
            </a:p>
            <a:p>
              <a:pPr algn="ctr"/>
              <a:r>
                <a:rPr lang="es-MX" sz="900" dirty="0"/>
                <a:t>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39" name="Rectangle 432"/>
            <p:cNvSpPr>
              <a:spLocks noChangeArrowheads="1"/>
            </p:cNvSpPr>
            <p:nvPr/>
          </p:nvSpPr>
          <p:spPr bwMode="auto">
            <a:xfrm>
              <a:off x="6961668" y="4551696"/>
              <a:ext cx="2031055" cy="44713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Cocinero</a:t>
              </a:r>
            </a:p>
            <a:p>
              <a:pPr algn="ctr"/>
              <a:r>
                <a:rPr lang="es-MX" sz="900" b="1" dirty="0"/>
                <a:t>Casa Club Del Adulto Mayor «Canoas»</a:t>
              </a:r>
            </a:p>
            <a:p>
              <a:pPr algn="ctr"/>
              <a:r>
                <a:rPr lang="es-MX" sz="900" dirty="0"/>
                <a:t>  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40" name="Line 460"/>
            <p:cNvSpPr>
              <a:spLocks noChangeShapeType="1"/>
            </p:cNvSpPr>
            <p:nvPr/>
          </p:nvSpPr>
          <p:spPr bwMode="auto">
            <a:xfrm>
              <a:off x="6817653" y="4766391"/>
              <a:ext cx="1440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s-MX" sz="900" dirty="0"/>
            </a:p>
          </p:txBody>
        </p:sp>
        <p:sp>
          <p:nvSpPr>
            <p:cNvPr id="41" name="Rectangle 429"/>
            <p:cNvSpPr>
              <a:spLocks noChangeArrowheads="1"/>
            </p:cNvSpPr>
            <p:nvPr/>
          </p:nvSpPr>
          <p:spPr bwMode="auto">
            <a:xfrm>
              <a:off x="4832322" y="5482615"/>
              <a:ext cx="1714152" cy="4014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Encargado Sección </a:t>
              </a:r>
            </a:p>
            <a:p>
              <a:pPr algn="ctr"/>
              <a:r>
                <a:rPr lang="es-MX" sz="900" dirty="0"/>
                <a:t>  </a:t>
              </a:r>
            </a:p>
          </p:txBody>
        </p:sp>
        <p:sp>
          <p:nvSpPr>
            <p:cNvPr id="42" name="Rectangle 431"/>
            <p:cNvSpPr>
              <a:spLocks noChangeArrowheads="1"/>
            </p:cNvSpPr>
            <p:nvPr/>
          </p:nvSpPr>
          <p:spPr bwMode="auto">
            <a:xfrm>
              <a:off x="391592" y="4441680"/>
              <a:ext cx="1930693" cy="416012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Encargado Sección</a:t>
              </a:r>
            </a:p>
            <a:p>
              <a:pPr algn="ctr"/>
              <a:r>
                <a:rPr lang="es-MX" sz="900" dirty="0"/>
                <a:t>  </a:t>
              </a:r>
            </a:p>
          </p:txBody>
        </p:sp>
      </p:grpSp>
      <p:sp>
        <p:nvSpPr>
          <p:cNvPr id="43" name="CuadroTexto 4"/>
          <p:cNvSpPr txBox="1"/>
          <p:nvPr/>
        </p:nvSpPr>
        <p:spPr>
          <a:xfrm>
            <a:off x="175152" y="-28342"/>
            <a:ext cx="6645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Asistencia Social y Adulto Mayor</a:t>
            </a:r>
            <a:endParaRPr lang="es-ES" sz="3500" dirty="0">
              <a:solidFill>
                <a:srgbClr val="FF7175"/>
              </a:solidFill>
            </a:endParaRPr>
          </a:p>
        </p:txBody>
      </p:sp>
      <p:sp>
        <p:nvSpPr>
          <p:cNvPr id="44" name="Rectangle 370"/>
          <p:cNvSpPr>
            <a:spLocks noChangeArrowheads="1"/>
          </p:cNvSpPr>
          <p:nvPr/>
        </p:nvSpPr>
        <p:spPr bwMode="auto">
          <a:xfrm>
            <a:off x="4797843" y="3587760"/>
            <a:ext cx="1791192" cy="419522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latin typeface="+mj-lt"/>
              </a:rPr>
              <a:t>Auxiliar De nutrición </a:t>
            </a:r>
          </a:p>
          <a:p>
            <a:pPr algn="ctr"/>
            <a:r>
              <a:rPr lang="es-MX" sz="900" b="1" dirty="0">
                <a:latin typeface="+mj-lt"/>
              </a:rPr>
              <a:t>Guardería Especial   </a:t>
            </a:r>
          </a:p>
          <a:p>
            <a:pPr algn="ctr"/>
            <a:r>
              <a:rPr lang="es-MX" sz="900" dirty="0">
                <a:latin typeface="+mj-lt"/>
              </a:rPr>
              <a:t>Auxiliar    </a:t>
            </a:r>
          </a:p>
        </p:txBody>
      </p:sp>
      <p:sp>
        <p:nvSpPr>
          <p:cNvPr id="45" name="Rectangle 370"/>
          <p:cNvSpPr>
            <a:spLocks noChangeArrowheads="1"/>
          </p:cNvSpPr>
          <p:nvPr/>
        </p:nvSpPr>
        <p:spPr bwMode="auto">
          <a:xfrm>
            <a:off x="6964172" y="4804312"/>
            <a:ext cx="1777843" cy="42661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endParaRPr lang="es-MX" sz="900" b="1" dirty="0"/>
          </a:p>
          <a:p>
            <a:pPr algn="ctr"/>
            <a:r>
              <a:rPr lang="es-MX" sz="900" b="1" dirty="0"/>
              <a:t>2  Cocineros </a:t>
            </a:r>
            <a:r>
              <a:rPr lang="es-MX" sz="900" b="1" dirty="0">
                <a:latin typeface="+mj-lt"/>
              </a:rPr>
              <a:t>Guardería Especial</a:t>
            </a:r>
            <a:r>
              <a:rPr lang="es-MX" sz="900" dirty="0">
                <a:latin typeface="+mj-lt"/>
              </a:rPr>
              <a:t> 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dirty="0"/>
          </a:p>
          <a:p>
            <a:pPr algn="ctr"/>
            <a:endParaRPr lang="es-MX" sz="900" dirty="0">
              <a:latin typeface="+mj-lt"/>
            </a:endParaRPr>
          </a:p>
        </p:txBody>
      </p:sp>
      <p:sp>
        <p:nvSpPr>
          <p:cNvPr id="46" name="Line 460"/>
          <p:cNvSpPr>
            <a:spLocks noChangeShapeType="1"/>
          </p:cNvSpPr>
          <p:nvPr/>
        </p:nvSpPr>
        <p:spPr bwMode="auto">
          <a:xfrm>
            <a:off x="6813899" y="5053287"/>
            <a:ext cx="1440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s-MX" sz="900" dirty="0"/>
          </a:p>
        </p:txBody>
      </p:sp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+mj-lt"/>
              </a:rPr>
              <a:t>   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55158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9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Voluntariado</a:t>
            </a:r>
            <a:endParaRPr lang="es-ES" sz="3900" dirty="0">
              <a:solidFill>
                <a:srgbClr val="FF7175"/>
              </a:solidFill>
            </a:endParaRPr>
          </a:p>
        </p:txBody>
      </p:sp>
      <p:grpSp>
        <p:nvGrpSpPr>
          <p:cNvPr id="25" name="Grupo 24"/>
          <p:cNvGrpSpPr/>
          <p:nvPr/>
        </p:nvGrpSpPr>
        <p:grpSpPr>
          <a:xfrm>
            <a:off x="331231" y="2432906"/>
            <a:ext cx="8366077" cy="2713898"/>
            <a:chOff x="1054950" y="1852446"/>
            <a:chExt cx="6884959" cy="2586436"/>
          </a:xfrm>
        </p:grpSpPr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3869028" y="1852446"/>
              <a:ext cx="1405942" cy="41207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Coordinador de Voluntariado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Coordinador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  </a:t>
              </a:r>
            </a:p>
          </p:txBody>
        </p:sp>
        <p:sp>
          <p:nvSpPr>
            <p:cNvPr id="27" name="Line 9"/>
            <p:cNvSpPr>
              <a:spLocks noChangeShapeType="1"/>
            </p:cNvSpPr>
            <p:nvPr/>
          </p:nvSpPr>
          <p:spPr bwMode="auto">
            <a:xfrm flipH="1" flipV="1">
              <a:off x="1835695" y="3570036"/>
              <a:ext cx="532346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4572000" y="2274641"/>
              <a:ext cx="0" cy="1295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29" name="Line 657"/>
            <p:cNvSpPr>
              <a:spLocks noChangeShapeType="1"/>
            </p:cNvSpPr>
            <p:nvPr/>
          </p:nvSpPr>
          <p:spPr bwMode="auto">
            <a:xfrm flipH="1">
              <a:off x="7159164" y="3570036"/>
              <a:ext cx="0" cy="36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30" name="Rectangle 287"/>
            <p:cNvSpPr>
              <a:spLocks noChangeArrowheads="1"/>
            </p:cNvSpPr>
            <p:nvPr/>
          </p:nvSpPr>
          <p:spPr bwMode="auto">
            <a:xfrm>
              <a:off x="4998082" y="2604642"/>
              <a:ext cx="1554350" cy="67434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2  Choferes</a:t>
              </a:r>
            </a:p>
            <a:p>
              <a:pPr algn="ctr"/>
              <a:r>
                <a:rPr lang="es-MX" sz="900" dirty="0">
                  <a:latin typeface="+mj-lt"/>
                </a:rPr>
                <a:t>  1 </a:t>
              </a:r>
              <a:r>
                <a:rPr lang="es-MX" sz="900" b="1" dirty="0">
                  <a:latin typeface="+mj-lt"/>
                </a:rPr>
                <a:t>Chofer</a:t>
              </a:r>
              <a:r>
                <a:rPr lang="es-MX" sz="900" dirty="0">
                  <a:latin typeface="+mj-lt"/>
                </a:rPr>
                <a:t> Auxiliar   </a:t>
              </a:r>
            </a:p>
          </p:txBody>
        </p:sp>
        <p:sp>
          <p:nvSpPr>
            <p:cNvPr id="31" name="Rectangle 658"/>
            <p:cNvSpPr>
              <a:spLocks noChangeArrowheads="1"/>
            </p:cNvSpPr>
            <p:nvPr/>
          </p:nvSpPr>
          <p:spPr bwMode="auto">
            <a:xfrm>
              <a:off x="1054950" y="3925972"/>
              <a:ext cx="1637139" cy="51291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2  Promotores de Voluntariado </a:t>
              </a:r>
            </a:p>
            <a:p>
              <a:pPr algn="ctr"/>
              <a:r>
                <a:rPr lang="es-MX" sz="900" b="1" dirty="0">
                  <a:latin typeface="+mj-lt"/>
                </a:rPr>
                <a:t>de Superación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32" name="Rectangle 658"/>
            <p:cNvSpPr>
              <a:spLocks noChangeArrowheads="1"/>
            </p:cNvSpPr>
            <p:nvPr/>
          </p:nvSpPr>
          <p:spPr bwMode="auto">
            <a:xfrm>
              <a:off x="6104166" y="3901005"/>
              <a:ext cx="1835743" cy="45484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3  Promotores de Voluntariado </a:t>
              </a:r>
            </a:p>
            <a:p>
              <a:pPr algn="ctr"/>
              <a:r>
                <a:rPr lang="es-MX" sz="900" b="1" dirty="0">
                  <a:latin typeface="+mj-lt"/>
                </a:rPr>
                <a:t>de Comunidad </a:t>
              </a:r>
              <a:r>
                <a:rPr lang="es-MX" sz="900" dirty="0">
                  <a:latin typeface="+mj-lt"/>
                </a:rPr>
                <a:t> Encargados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33" name="Rectangle 658"/>
            <p:cNvSpPr>
              <a:spLocks noChangeArrowheads="1"/>
            </p:cNvSpPr>
            <p:nvPr/>
          </p:nvSpPr>
          <p:spPr bwMode="auto">
            <a:xfrm>
              <a:off x="4533708" y="3901005"/>
              <a:ext cx="1344004" cy="52771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Jefe De Donativos</a:t>
              </a:r>
              <a:r>
                <a:rPr lang="es-MX" sz="900" dirty="0">
                  <a:solidFill>
                    <a:srgbClr val="FF0000"/>
                  </a:solidFill>
                </a:rPr>
                <a:t> </a:t>
              </a:r>
            </a:p>
            <a:p>
              <a:pPr algn="ctr"/>
              <a:r>
                <a:rPr lang="es-MX" sz="900" dirty="0"/>
                <a:t>Jefe    </a:t>
              </a:r>
            </a:p>
            <a:p>
              <a:pPr algn="ctr"/>
              <a:endParaRPr lang="es-MX" sz="900" dirty="0"/>
            </a:p>
          </p:txBody>
        </p:sp>
        <p:sp>
          <p:nvSpPr>
            <p:cNvPr id="34" name="Line 657"/>
            <p:cNvSpPr>
              <a:spLocks noChangeShapeType="1"/>
            </p:cNvSpPr>
            <p:nvPr/>
          </p:nvSpPr>
          <p:spPr bwMode="auto">
            <a:xfrm flipH="1">
              <a:off x="1835695" y="3570038"/>
              <a:ext cx="0" cy="3476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  <p:sp>
        <p:nvSpPr>
          <p:cNvPr id="35" name="Rectangle 66"/>
          <p:cNvSpPr>
            <a:spLocks noChangeArrowheads="1"/>
          </p:cNvSpPr>
          <p:nvPr/>
        </p:nvSpPr>
        <p:spPr bwMode="auto">
          <a:xfrm>
            <a:off x="4499162" y="5524759"/>
            <a:ext cx="1827226" cy="46217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1000" b="1" dirty="0">
              <a:latin typeface="+mj-lt"/>
              <a:cs typeface="Arial" pitchFamily="34" charset="0"/>
            </a:endParaRPr>
          </a:p>
          <a:p>
            <a:pPr algn="ctr"/>
            <a:r>
              <a:rPr lang="es-MX" sz="1000" b="1" dirty="0">
                <a:latin typeface="+mj-lt"/>
                <a:cs typeface="Arial" pitchFamily="34" charset="0"/>
              </a:rPr>
              <a:t>Aux. </a:t>
            </a:r>
            <a:r>
              <a:rPr lang="es-MX" sz="1000" b="1" dirty="0" err="1">
                <a:latin typeface="+mj-lt"/>
                <a:cs typeface="Arial" pitchFamily="34" charset="0"/>
              </a:rPr>
              <a:t>Admvo</a:t>
            </a:r>
            <a:r>
              <a:rPr lang="es-MX" sz="1000" b="1" dirty="0">
                <a:latin typeface="+mj-lt"/>
                <a:cs typeface="Arial" pitchFamily="34" charset="0"/>
              </a:rPr>
              <a:t>. de Donativos 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Auxiliar Administrativo </a:t>
            </a:r>
            <a:endParaRPr lang="es-MX" sz="1000" b="1" dirty="0">
              <a:latin typeface="+mj-lt"/>
              <a:cs typeface="Arial" pitchFamily="34" charset="0"/>
            </a:endParaRP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       </a:t>
            </a:r>
          </a:p>
        </p:txBody>
      </p:sp>
      <p:sp>
        <p:nvSpPr>
          <p:cNvPr id="36" name="Line 657"/>
          <p:cNvSpPr>
            <a:spLocks noChangeShapeType="1"/>
          </p:cNvSpPr>
          <p:nvPr/>
        </p:nvSpPr>
        <p:spPr bwMode="auto">
          <a:xfrm flipH="1">
            <a:off x="5397659" y="5123440"/>
            <a:ext cx="0" cy="40131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7" name="Rectangle 546"/>
          <p:cNvSpPr>
            <a:spLocks noChangeArrowheads="1"/>
          </p:cNvSpPr>
          <p:nvPr/>
        </p:nvSpPr>
        <p:spPr bwMode="auto">
          <a:xfrm>
            <a:off x="1948543" y="3327465"/>
            <a:ext cx="2076525" cy="51905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latin typeface="+mj-lt"/>
            </a:endParaRPr>
          </a:p>
          <a:p>
            <a:pPr algn="ctr"/>
            <a:r>
              <a:rPr lang="es-MX" sz="900" b="1" dirty="0">
                <a:latin typeface="+mj-lt"/>
              </a:rPr>
              <a:t>Auxiliar Administrativo de Vol.</a:t>
            </a:r>
          </a:p>
          <a:p>
            <a:pPr algn="ctr"/>
            <a:r>
              <a:rPr lang="es-MX" sz="900" dirty="0"/>
              <a:t>Auxiliar Administrativo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sp>
        <p:nvSpPr>
          <p:cNvPr id="38" name="Line 321"/>
          <p:cNvSpPr>
            <a:spLocks noChangeShapeType="1"/>
          </p:cNvSpPr>
          <p:nvPr/>
        </p:nvSpPr>
        <p:spPr bwMode="auto">
          <a:xfrm flipV="1">
            <a:off x="4025068" y="3525911"/>
            <a:ext cx="10975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9" name="Rectangle 55"/>
          <p:cNvSpPr>
            <a:spLocks noChangeArrowheads="1"/>
          </p:cNvSpPr>
          <p:nvPr/>
        </p:nvSpPr>
        <p:spPr bwMode="auto">
          <a:xfrm>
            <a:off x="3582855" y="1810267"/>
            <a:ext cx="1963448" cy="40027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Directora General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  Director General  </a:t>
            </a:r>
          </a:p>
        </p:txBody>
      </p:sp>
      <p:sp>
        <p:nvSpPr>
          <p:cNvPr id="40" name="Line 657"/>
          <p:cNvSpPr>
            <a:spLocks noChangeShapeType="1"/>
          </p:cNvSpPr>
          <p:nvPr/>
        </p:nvSpPr>
        <p:spPr bwMode="auto">
          <a:xfrm flipH="1">
            <a:off x="4560799" y="2201545"/>
            <a:ext cx="0" cy="2313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21" name="Line 657">
            <a:extLst>
              <a:ext uri="{FF2B5EF4-FFF2-40B4-BE49-F238E27FC236}">
                <a16:creationId xmlns:a16="http://schemas.microsoft.com/office/drawing/2014/main" id="{04D817C8-0DD4-467E-A7F3-52FB0C1ABF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97659" y="4235144"/>
            <a:ext cx="0" cy="36483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22" name="Rectangle 658">
            <a:extLst>
              <a:ext uri="{FF2B5EF4-FFF2-40B4-BE49-F238E27FC236}">
                <a16:creationId xmlns:a16="http://schemas.microsoft.com/office/drawing/2014/main" id="{9C8B0A06-6CDB-4183-8A1D-DF8934D8C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889" y="4602288"/>
            <a:ext cx="1633131" cy="553716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s-MX" sz="900" b="1" dirty="0">
              <a:solidFill>
                <a:srgbClr val="000000"/>
              </a:solidFill>
            </a:endParaRPr>
          </a:p>
          <a:p>
            <a:pPr algn="ctr"/>
            <a:r>
              <a:rPr lang="es-MX" sz="900" b="1" dirty="0">
                <a:solidFill>
                  <a:srgbClr val="000000"/>
                </a:solidFill>
              </a:rPr>
              <a:t>Jefe De Voluntariado </a:t>
            </a:r>
            <a:r>
              <a:rPr lang="es-MX" sz="9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s-MX" sz="900" dirty="0"/>
              <a:t>Jefe   </a:t>
            </a:r>
          </a:p>
          <a:p>
            <a:pPr algn="ctr"/>
            <a:endParaRPr lang="es-MX" sz="900" dirty="0"/>
          </a:p>
        </p:txBody>
      </p:sp>
      <p:sp>
        <p:nvSpPr>
          <p:cNvPr id="23" name="Line 657">
            <a:extLst>
              <a:ext uri="{FF2B5EF4-FFF2-40B4-BE49-F238E27FC236}">
                <a16:creationId xmlns:a16="http://schemas.microsoft.com/office/drawing/2014/main" id="{2E602238-E336-4AA5-99DA-7F155F5EF3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8109" y="4237454"/>
            <a:ext cx="0" cy="36483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9471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CuadroTexto 4"/>
          <p:cNvSpPr txBox="1"/>
          <p:nvPr/>
        </p:nvSpPr>
        <p:spPr>
          <a:xfrm>
            <a:off x="163773" y="-28342"/>
            <a:ext cx="6645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Atención a personas con discapacidad</a:t>
            </a:r>
            <a:endParaRPr lang="es-ES" sz="3500" dirty="0">
              <a:solidFill>
                <a:srgbClr val="FF7175"/>
              </a:solidFill>
            </a:endParaRPr>
          </a:p>
        </p:txBody>
      </p:sp>
      <p:grpSp>
        <p:nvGrpSpPr>
          <p:cNvPr id="37" name="Grupo 36"/>
          <p:cNvGrpSpPr/>
          <p:nvPr/>
        </p:nvGrpSpPr>
        <p:grpSpPr>
          <a:xfrm>
            <a:off x="321953" y="1994464"/>
            <a:ext cx="8414275" cy="3781024"/>
            <a:chOff x="196693" y="1435366"/>
            <a:chExt cx="8414275" cy="3645955"/>
          </a:xfrm>
        </p:grpSpPr>
        <p:sp>
          <p:nvSpPr>
            <p:cNvPr id="38" name="Rectangle 140"/>
            <p:cNvSpPr>
              <a:spLocks noChangeArrowheads="1"/>
            </p:cNvSpPr>
            <p:nvPr/>
          </p:nvSpPr>
          <p:spPr bwMode="auto">
            <a:xfrm>
              <a:off x="3722483" y="1435366"/>
              <a:ext cx="1803834" cy="542168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 Coordinador De Atención a Personas</a:t>
              </a: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</a:rPr>
                <a:t>con Discapacidad</a:t>
              </a:r>
            </a:p>
            <a:p>
              <a:pPr algn="ctr"/>
              <a:r>
                <a:rPr lang="es-MX" sz="900" dirty="0">
                  <a:solidFill>
                    <a:srgbClr val="000000"/>
                  </a:solidFill>
                </a:rPr>
                <a:t>     Coordinador   </a:t>
              </a:r>
            </a:p>
          </p:txBody>
        </p:sp>
        <p:sp>
          <p:nvSpPr>
            <p:cNvPr id="39" name="Line 173"/>
            <p:cNvSpPr>
              <a:spLocks noChangeShapeType="1"/>
            </p:cNvSpPr>
            <p:nvPr/>
          </p:nvSpPr>
          <p:spPr bwMode="auto">
            <a:xfrm flipV="1">
              <a:off x="3876617" y="2403484"/>
              <a:ext cx="1404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0" name="Line 539"/>
            <p:cNvSpPr>
              <a:spLocks noChangeShapeType="1"/>
            </p:cNvSpPr>
            <p:nvPr/>
          </p:nvSpPr>
          <p:spPr bwMode="auto">
            <a:xfrm>
              <a:off x="4572000" y="1979401"/>
              <a:ext cx="0" cy="198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1" name="Line 540"/>
            <p:cNvSpPr>
              <a:spLocks noChangeShapeType="1"/>
            </p:cNvSpPr>
            <p:nvPr/>
          </p:nvSpPr>
          <p:spPr bwMode="auto">
            <a:xfrm>
              <a:off x="2005382" y="3961637"/>
              <a:ext cx="5813107" cy="10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2" name="Rectangle 561"/>
            <p:cNvSpPr>
              <a:spLocks noChangeArrowheads="1"/>
            </p:cNvSpPr>
            <p:nvPr/>
          </p:nvSpPr>
          <p:spPr bwMode="auto">
            <a:xfrm>
              <a:off x="5277865" y="2223611"/>
              <a:ext cx="1557634" cy="35974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/>
                <a:t>Asistente de Coordinación y</a:t>
              </a:r>
            </a:p>
            <a:p>
              <a:pPr algn="ctr"/>
              <a:r>
                <a:rPr lang="es-MX" sz="900" dirty="0"/>
                <a:t>Trabajador(a) Social  </a:t>
              </a:r>
              <a:endParaRPr lang="es-MX" sz="900" b="1" dirty="0"/>
            </a:p>
          </p:txBody>
        </p:sp>
        <p:sp>
          <p:nvSpPr>
            <p:cNvPr id="43" name="Rectangle 561"/>
            <p:cNvSpPr>
              <a:spLocks noChangeArrowheads="1"/>
            </p:cNvSpPr>
            <p:nvPr/>
          </p:nvSpPr>
          <p:spPr bwMode="auto">
            <a:xfrm>
              <a:off x="5450743" y="4507986"/>
              <a:ext cx="1374002" cy="573335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   Encargado del CEDI Centro </a:t>
              </a:r>
            </a:p>
            <a:p>
              <a:pPr algn="ctr"/>
              <a:r>
                <a:rPr lang="es-MX" sz="900" b="1" dirty="0">
                  <a:latin typeface="+mj-lt"/>
                </a:rPr>
                <a:t>de Desarrollo Integral</a:t>
              </a:r>
            </a:p>
            <a:p>
              <a:pPr algn="ctr"/>
              <a:r>
                <a:rPr lang="es-MX" sz="900" dirty="0"/>
                <a:t>Encargado </a:t>
              </a:r>
              <a:endParaRPr lang="es-MX" sz="900" b="1" dirty="0">
                <a:latin typeface="+mj-lt"/>
              </a:endParaRPr>
            </a:p>
          </p:txBody>
        </p:sp>
        <p:sp>
          <p:nvSpPr>
            <p:cNvPr id="44" name="Rectangle 370"/>
            <p:cNvSpPr>
              <a:spLocks noChangeArrowheads="1"/>
            </p:cNvSpPr>
            <p:nvPr/>
          </p:nvSpPr>
          <p:spPr bwMode="auto">
            <a:xfrm>
              <a:off x="4020861" y="4519668"/>
              <a:ext cx="1114809" cy="55343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Programa</a:t>
              </a:r>
            </a:p>
            <a:p>
              <a:pPr algn="ctr"/>
              <a:r>
                <a:rPr lang="es-MX" sz="900" b="1" dirty="0">
                  <a:latin typeface="+mj-lt"/>
                </a:rPr>
                <a:t> Clínica de Autismo </a:t>
              </a:r>
            </a:p>
            <a:p>
              <a:pPr algn="ctr"/>
              <a:r>
                <a:rPr lang="es-MX" sz="900" dirty="0"/>
                <a:t>Encargado</a:t>
              </a:r>
            </a:p>
          </p:txBody>
        </p:sp>
        <p:sp>
          <p:nvSpPr>
            <p:cNvPr id="45" name="Line 380"/>
            <p:cNvSpPr>
              <a:spLocks noChangeShapeType="1"/>
            </p:cNvSpPr>
            <p:nvPr/>
          </p:nvSpPr>
          <p:spPr bwMode="auto">
            <a:xfrm>
              <a:off x="3079926" y="3972022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6" name="Line 380"/>
            <p:cNvSpPr>
              <a:spLocks noChangeShapeType="1"/>
            </p:cNvSpPr>
            <p:nvPr/>
          </p:nvSpPr>
          <p:spPr bwMode="auto">
            <a:xfrm>
              <a:off x="4567374" y="3967986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7" name="Rectangle 379"/>
            <p:cNvSpPr>
              <a:spLocks noChangeArrowheads="1"/>
            </p:cNvSpPr>
            <p:nvPr/>
          </p:nvSpPr>
          <p:spPr bwMode="auto">
            <a:xfrm>
              <a:off x="204884" y="3269402"/>
              <a:ext cx="1800499" cy="89034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square" lIns="72000" rIns="72000">
              <a:spAutoFit/>
            </a:bodyPr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7  Fisioterapeutas</a:t>
              </a:r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49" name="Rectangle 451"/>
            <p:cNvSpPr>
              <a:spLocks noChangeArrowheads="1"/>
            </p:cNvSpPr>
            <p:nvPr/>
          </p:nvSpPr>
          <p:spPr bwMode="auto">
            <a:xfrm>
              <a:off x="5017054" y="2985256"/>
              <a:ext cx="1080001" cy="37055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 </a:t>
              </a:r>
            </a:p>
          </p:txBody>
        </p:sp>
        <p:sp>
          <p:nvSpPr>
            <p:cNvPr id="50" name="Rectangle 370"/>
            <p:cNvSpPr>
              <a:spLocks noChangeArrowheads="1"/>
            </p:cNvSpPr>
            <p:nvPr/>
          </p:nvSpPr>
          <p:spPr bwMode="auto">
            <a:xfrm>
              <a:off x="2418576" y="4502153"/>
              <a:ext cx="1361199" cy="5651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de Psicología </a:t>
              </a:r>
            </a:p>
            <a:p>
              <a:pPr algn="ctr"/>
              <a:r>
                <a:rPr lang="es-MX" sz="900" b="1" dirty="0">
                  <a:latin typeface="+mj-lt"/>
                </a:rPr>
                <a:t>en Discapacidad</a:t>
              </a: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r>
                <a:rPr lang="es-MX" sz="900" dirty="0"/>
                <a:t>Encargado de psicología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</p:txBody>
        </p:sp>
        <p:sp>
          <p:nvSpPr>
            <p:cNvPr id="51" name="Rectangle 379"/>
            <p:cNvSpPr>
              <a:spLocks noChangeArrowheads="1"/>
            </p:cNvSpPr>
            <p:nvPr/>
          </p:nvSpPr>
          <p:spPr bwMode="auto">
            <a:xfrm>
              <a:off x="196693" y="4167963"/>
              <a:ext cx="1808043" cy="35613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square">
              <a:spAutoFit/>
            </a:bodyPr>
            <a:lstStyle/>
            <a:p>
              <a:pPr algn="ctr"/>
              <a:r>
                <a:rPr lang="es-MX" sz="900" b="1" dirty="0">
                  <a:latin typeface="+mj-lt"/>
                </a:rPr>
                <a:t>Auxiliar de Fisioterapeuta </a:t>
              </a:r>
            </a:p>
            <a:p>
              <a:pPr algn="ctr"/>
              <a:r>
                <a:rPr lang="es-MX" sz="900" dirty="0"/>
                <a:t>Auxiliar    </a:t>
              </a:r>
              <a:endParaRPr lang="es-MX" sz="900" b="1" dirty="0">
                <a:latin typeface="+mj-lt"/>
              </a:endParaRPr>
            </a:p>
          </p:txBody>
        </p:sp>
        <p:sp>
          <p:nvSpPr>
            <p:cNvPr id="52" name="Rectangle 370"/>
            <p:cNvSpPr>
              <a:spLocks noChangeArrowheads="1"/>
            </p:cNvSpPr>
            <p:nvPr/>
          </p:nvSpPr>
          <p:spPr bwMode="auto">
            <a:xfrm>
              <a:off x="7039668" y="4517427"/>
              <a:ext cx="1571300" cy="56389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Responsable Área de Guardería</a:t>
              </a:r>
            </a:p>
            <a:p>
              <a:pPr algn="ctr"/>
              <a:r>
                <a:rPr lang="es-MX" sz="900" dirty="0">
                  <a:latin typeface="+mj-lt"/>
                </a:rPr>
                <a:t>Responsable Área </a:t>
              </a:r>
              <a:r>
                <a:rPr lang="es-MX" sz="900" dirty="0"/>
                <a:t>Guardería </a:t>
              </a:r>
            </a:p>
          </p:txBody>
        </p:sp>
        <p:sp>
          <p:nvSpPr>
            <p:cNvPr id="53" name="Line 380"/>
            <p:cNvSpPr>
              <a:spLocks noChangeShapeType="1"/>
            </p:cNvSpPr>
            <p:nvPr/>
          </p:nvSpPr>
          <p:spPr bwMode="auto">
            <a:xfrm flipH="1">
              <a:off x="7818490" y="3961637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4" name="Rectangle 23"/>
            <p:cNvSpPr>
              <a:spLocks noChangeArrowheads="1"/>
            </p:cNvSpPr>
            <p:nvPr/>
          </p:nvSpPr>
          <p:spPr bwMode="auto">
            <a:xfrm>
              <a:off x="2204585" y="2761475"/>
              <a:ext cx="1672034" cy="40349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  <a:latin typeface="+mj-lt"/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Jefe de Atención Médica y </a:t>
              </a: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Rehabilitación</a:t>
              </a:r>
            </a:p>
            <a:p>
              <a:pPr algn="ctr"/>
              <a:r>
                <a:rPr lang="es-MX" sz="900" dirty="0">
                  <a:solidFill>
                    <a:srgbClr val="FF0000"/>
                  </a:solidFill>
                  <a:latin typeface="+mj-lt"/>
                </a:rPr>
                <a:t> 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55" name="Rectangle 23"/>
            <p:cNvSpPr>
              <a:spLocks noChangeArrowheads="1"/>
            </p:cNvSpPr>
            <p:nvPr/>
          </p:nvSpPr>
          <p:spPr bwMode="auto">
            <a:xfrm>
              <a:off x="2204584" y="2159274"/>
              <a:ext cx="1672035" cy="48842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solidFill>
                  <a:srgbClr val="000000"/>
                </a:solidFill>
                <a:latin typeface="+mj-lt"/>
              </a:endParaRP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Jefe de Inclusión Plena</a:t>
              </a:r>
            </a:p>
            <a:p>
              <a:pPr algn="ctr"/>
              <a:r>
                <a:rPr lang="es-MX" sz="900" b="1" dirty="0">
                  <a:solidFill>
                    <a:srgbClr val="000000"/>
                  </a:solidFill>
                  <a:latin typeface="+mj-lt"/>
                </a:rPr>
                <a:t> </a:t>
              </a:r>
            </a:p>
          </p:txBody>
        </p:sp>
        <p:sp>
          <p:nvSpPr>
            <p:cNvPr id="56" name="Line 380"/>
            <p:cNvSpPr>
              <a:spLocks noChangeShapeType="1"/>
            </p:cNvSpPr>
            <p:nvPr/>
          </p:nvSpPr>
          <p:spPr bwMode="auto">
            <a:xfrm>
              <a:off x="6085368" y="3967986"/>
              <a:ext cx="0" cy="54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7" name="Line 173"/>
            <p:cNvSpPr>
              <a:spLocks noChangeShapeType="1"/>
            </p:cNvSpPr>
            <p:nvPr/>
          </p:nvSpPr>
          <p:spPr bwMode="auto">
            <a:xfrm flipV="1">
              <a:off x="3876619" y="2969401"/>
              <a:ext cx="6907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8" name="Rectangle 546"/>
            <p:cNvSpPr>
              <a:spLocks noChangeArrowheads="1"/>
            </p:cNvSpPr>
            <p:nvPr/>
          </p:nvSpPr>
          <p:spPr bwMode="auto">
            <a:xfrm>
              <a:off x="6176522" y="2985257"/>
              <a:ext cx="1079991" cy="63491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3 Choferes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1   Ayudante Área  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9" name="Line 380"/>
            <p:cNvSpPr>
              <a:spLocks noChangeShapeType="1"/>
            </p:cNvSpPr>
            <p:nvPr/>
          </p:nvSpPr>
          <p:spPr bwMode="auto">
            <a:xfrm flipH="1">
              <a:off x="6610614" y="2773148"/>
              <a:ext cx="0" cy="2121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0" name="Line 539"/>
            <p:cNvSpPr>
              <a:spLocks noChangeShapeType="1"/>
            </p:cNvSpPr>
            <p:nvPr/>
          </p:nvSpPr>
          <p:spPr bwMode="auto">
            <a:xfrm>
              <a:off x="6056682" y="2583358"/>
              <a:ext cx="0" cy="180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1" name="Line 173"/>
            <p:cNvSpPr>
              <a:spLocks noChangeShapeType="1"/>
            </p:cNvSpPr>
            <p:nvPr/>
          </p:nvSpPr>
          <p:spPr bwMode="auto">
            <a:xfrm flipV="1">
              <a:off x="5534100" y="2770075"/>
              <a:ext cx="10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2" name="Line 380"/>
            <p:cNvSpPr>
              <a:spLocks noChangeShapeType="1"/>
            </p:cNvSpPr>
            <p:nvPr/>
          </p:nvSpPr>
          <p:spPr bwMode="auto">
            <a:xfrm flipH="1">
              <a:off x="5538843" y="2763358"/>
              <a:ext cx="0" cy="2121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  <p:sp>
        <p:nvSpPr>
          <p:cNvPr id="63" name="Rectangle 55"/>
          <p:cNvSpPr>
            <a:spLocks noChangeArrowheads="1"/>
          </p:cNvSpPr>
          <p:nvPr/>
        </p:nvSpPr>
        <p:spPr bwMode="auto">
          <a:xfrm>
            <a:off x="3730203" y="1360773"/>
            <a:ext cx="1963448" cy="40027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Directora General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Director General </a:t>
            </a:r>
          </a:p>
        </p:txBody>
      </p:sp>
      <p:sp>
        <p:nvSpPr>
          <p:cNvPr id="64" name="Line 657"/>
          <p:cNvSpPr>
            <a:spLocks noChangeShapeType="1"/>
          </p:cNvSpPr>
          <p:nvPr/>
        </p:nvSpPr>
        <p:spPr bwMode="auto">
          <a:xfrm flipH="1">
            <a:off x="4697366" y="1765103"/>
            <a:ext cx="0" cy="2313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31" name="Rectangle 23">
            <a:extLst>
              <a:ext uri="{FF2B5EF4-FFF2-40B4-BE49-F238E27FC236}">
                <a16:creationId xmlns:a16="http://schemas.microsoft.com/office/drawing/2014/main" id="{A2B90D91-6F48-4446-A5AE-1CF3C13D7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9845" y="3895608"/>
            <a:ext cx="1696510" cy="418439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solidFill>
                  <a:srgbClr val="000000"/>
                </a:solidFill>
                <a:latin typeface="+mj-lt"/>
              </a:rPr>
              <a:t>Jefe de </a:t>
            </a:r>
            <a:r>
              <a:rPr lang="es-MX" sz="900" b="1" dirty="0" err="1">
                <a:solidFill>
                  <a:srgbClr val="000000"/>
                </a:solidFill>
                <a:latin typeface="+mj-lt"/>
              </a:rPr>
              <a:t>admn</a:t>
            </a:r>
            <a:r>
              <a:rPr lang="es-MX" sz="900" b="1" dirty="0">
                <a:solidFill>
                  <a:srgbClr val="000000"/>
                </a:solidFill>
                <a:latin typeface="+mj-lt"/>
              </a:rPr>
              <a:t>. Clínica de Autismo</a:t>
            </a:r>
          </a:p>
          <a:p>
            <a:pPr algn="ctr"/>
            <a:r>
              <a:rPr lang="es-MX" sz="900" dirty="0">
                <a:latin typeface="+mj-lt"/>
              </a:rPr>
              <a:t> </a:t>
            </a:r>
            <a:endParaRPr lang="es-MX" sz="900" b="1" dirty="0"/>
          </a:p>
        </p:txBody>
      </p:sp>
      <p:sp>
        <p:nvSpPr>
          <p:cNvPr id="32" name="Line 173">
            <a:extLst>
              <a:ext uri="{FF2B5EF4-FFF2-40B4-BE49-F238E27FC236}">
                <a16:creationId xmlns:a16="http://schemas.microsoft.com/office/drawing/2014/main" id="{3E483064-1C2E-4210-86A5-D73B1B2904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6354" y="4111237"/>
            <a:ext cx="6666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684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adroTexto 4"/>
          <p:cNvSpPr txBox="1"/>
          <p:nvPr/>
        </p:nvSpPr>
        <p:spPr>
          <a:xfrm>
            <a:off x="163773" y="-28342"/>
            <a:ext cx="66450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 de Atención a personas con discapacidad</a:t>
            </a:r>
            <a:endParaRPr lang="es-ES" sz="3500" dirty="0">
              <a:solidFill>
                <a:srgbClr val="FF7175"/>
              </a:solidFill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330622" y="1403150"/>
            <a:ext cx="8195673" cy="4257426"/>
            <a:chOff x="389132" y="1112893"/>
            <a:chExt cx="8195673" cy="4950918"/>
          </a:xfrm>
        </p:grpSpPr>
        <p:sp>
          <p:nvSpPr>
            <p:cNvPr id="41" name="Rectangle 140"/>
            <p:cNvSpPr>
              <a:spLocks noChangeArrowheads="1"/>
            </p:cNvSpPr>
            <p:nvPr/>
          </p:nvSpPr>
          <p:spPr bwMode="auto">
            <a:xfrm>
              <a:off x="3443288" y="1112893"/>
              <a:ext cx="2257425" cy="72118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Coordinador De Atención a Personas </a:t>
              </a:r>
            </a:p>
            <a:p>
              <a:pPr algn="ctr"/>
              <a:r>
                <a:rPr lang="es-MX" sz="900" b="1" dirty="0">
                  <a:latin typeface="+mj-lt"/>
                </a:rPr>
                <a:t>con Discapacidad</a:t>
              </a:r>
            </a:p>
            <a:p>
              <a:pPr algn="ctr"/>
              <a:r>
                <a:rPr lang="es-MX" sz="900" dirty="0">
                  <a:latin typeface="+mj-lt"/>
                </a:rPr>
                <a:t>    Coordinador </a:t>
              </a:r>
            </a:p>
          </p:txBody>
        </p:sp>
        <p:sp>
          <p:nvSpPr>
            <p:cNvPr id="42" name="Line 373"/>
            <p:cNvSpPr>
              <a:spLocks noChangeShapeType="1"/>
            </p:cNvSpPr>
            <p:nvPr/>
          </p:nvSpPr>
          <p:spPr bwMode="auto">
            <a:xfrm flipH="1">
              <a:off x="5396626" y="3195621"/>
              <a:ext cx="0" cy="23102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5" name="Line 539"/>
            <p:cNvSpPr>
              <a:spLocks noChangeShapeType="1"/>
            </p:cNvSpPr>
            <p:nvPr/>
          </p:nvSpPr>
          <p:spPr bwMode="auto">
            <a:xfrm>
              <a:off x="4571825" y="1820451"/>
              <a:ext cx="0" cy="8026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47" name="Line 540"/>
            <p:cNvSpPr>
              <a:spLocks noChangeShapeType="1"/>
            </p:cNvSpPr>
            <p:nvPr/>
          </p:nvSpPr>
          <p:spPr bwMode="auto">
            <a:xfrm flipV="1">
              <a:off x="1675811" y="2362352"/>
              <a:ext cx="60713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51" name="Rectangle 546"/>
            <p:cNvSpPr>
              <a:spLocks noChangeArrowheads="1"/>
            </p:cNvSpPr>
            <p:nvPr/>
          </p:nvSpPr>
          <p:spPr bwMode="auto">
            <a:xfrm>
              <a:off x="3544790" y="4673503"/>
              <a:ext cx="1684654" cy="44093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Chofer</a:t>
              </a:r>
            </a:p>
            <a:p>
              <a:pPr algn="ctr"/>
              <a:r>
                <a:rPr lang="es-MX" sz="900" dirty="0"/>
                <a:t>  </a:t>
              </a:r>
              <a:endParaRPr lang="es-MX" sz="900" b="1" dirty="0">
                <a:latin typeface="+mj-lt"/>
              </a:endParaRPr>
            </a:p>
          </p:txBody>
        </p:sp>
        <p:sp>
          <p:nvSpPr>
            <p:cNvPr id="52" name="Rectangle 561"/>
            <p:cNvSpPr>
              <a:spLocks noChangeArrowheads="1"/>
            </p:cNvSpPr>
            <p:nvPr/>
          </p:nvSpPr>
          <p:spPr bwMode="auto">
            <a:xfrm>
              <a:off x="3527830" y="2620348"/>
              <a:ext cx="1912381" cy="56263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del Centro de Desarrollo </a:t>
              </a:r>
            </a:p>
            <a:p>
              <a:pPr algn="ctr"/>
              <a:r>
                <a:rPr lang="es-MX" sz="900" b="1" dirty="0">
                  <a:latin typeface="+mj-lt"/>
                </a:rPr>
                <a:t>Integral CEDI A.I. Villarreal</a:t>
              </a:r>
              <a:r>
                <a:rPr lang="es-MX" sz="900" dirty="0"/>
                <a:t> Encargado 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3" name="Rectangle 546"/>
            <p:cNvSpPr>
              <a:spLocks noChangeArrowheads="1"/>
            </p:cNvSpPr>
            <p:nvPr/>
          </p:nvSpPr>
          <p:spPr bwMode="auto">
            <a:xfrm>
              <a:off x="3527830" y="4009439"/>
              <a:ext cx="1684654" cy="46165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Maestro talleres de arte</a:t>
              </a:r>
            </a:p>
            <a:p>
              <a:pPr algn="ctr"/>
              <a:r>
                <a:rPr lang="es-MX" sz="900" dirty="0"/>
                <a:t>Maestra (o)    </a:t>
              </a:r>
            </a:p>
          </p:txBody>
        </p:sp>
        <p:sp>
          <p:nvSpPr>
            <p:cNvPr id="54" name="Rectangle 372"/>
            <p:cNvSpPr>
              <a:spLocks noChangeArrowheads="1"/>
            </p:cNvSpPr>
            <p:nvPr/>
          </p:nvSpPr>
          <p:spPr bwMode="auto">
            <a:xfrm>
              <a:off x="3544791" y="5302344"/>
              <a:ext cx="1684654" cy="68551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2   Intendentes</a:t>
              </a:r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b="1" dirty="0">
                  <a:latin typeface="+mj-lt"/>
                </a:rPr>
                <a:t> </a:t>
              </a:r>
              <a:endParaRPr lang="es-MX" sz="900" dirty="0"/>
            </a:p>
          </p:txBody>
        </p:sp>
        <p:sp>
          <p:nvSpPr>
            <p:cNvPr id="55" name="Rectangle 368"/>
            <p:cNvSpPr>
              <a:spLocks noChangeArrowheads="1"/>
            </p:cNvSpPr>
            <p:nvPr/>
          </p:nvSpPr>
          <p:spPr bwMode="auto">
            <a:xfrm>
              <a:off x="6317796" y="2619661"/>
              <a:ext cx="2267009" cy="57771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Encargado de la Guardería Especial </a:t>
              </a:r>
            </a:p>
            <a:p>
              <a:pPr algn="ctr"/>
              <a:r>
                <a:rPr lang="es-MX" sz="900" dirty="0">
                  <a:latin typeface="+mj-lt"/>
                </a:rPr>
                <a:t>Responsable Área 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</p:txBody>
        </p:sp>
        <p:sp>
          <p:nvSpPr>
            <p:cNvPr id="56" name="Rectangle 370"/>
            <p:cNvSpPr>
              <a:spLocks noChangeArrowheads="1"/>
            </p:cNvSpPr>
            <p:nvPr/>
          </p:nvSpPr>
          <p:spPr bwMode="auto">
            <a:xfrm>
              <a:off x="6521940" y="3531013"/>
              <a:ext cx="1845914" cy="577716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5  Niñeras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 </a:t>
              </a:r>
            </a:p>
            <a:p>
              <a:pPr algn="ctr"/>
              <a:r>
                <a:rPr lang="es-MX" sz="900" b="1" dirty="0">
                  <a:solidFill>
                    <a:srgbClr val="FF0000"/>
                  </a:solidFill>
                  <a:latin typeface="+mj-lt"/>
                </a:rPr>
                <a:t> </a:t>
              </a:r>
            </a:p>
          </p:txBody>
        </p:sp>
        <p:sp>
          <p:nvSpPr>
            <p:cNvPr id="57" name="Rectangle 370"/>
            <p:cNvSpPr>
              <a:spLocks noChangeArrowheads="1"/>
            </p:cNvSpPr>
            <p:nvPr/>
          </p:nvSpPr>
          <p:spPr bwMode="auto">
            <a:xfrm>
              <a:off x="6521940" y="4325394"/>
              <a:ext cx="1835306" cy="44352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Ayudante de Mantenimiento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</p:txBody>
        </p:sp>
        <p:sp>
          <p:nvSpPr>
            <p:cNvPr id="58" name="Rectangle 370"/>
            <p:cNvSpPr>
              <a:spLocks noChangeArrowheads="1"/>
            </p:cNvSpPr>
            <p:nvPr/>
          </p:nvSpPr>
          <p:spPr bwMode="auto">
            <a:xfrm>
              <a:off x="6521940" y="4950967"/>
              <a:ext cx="1841391" cy="53669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/>
                <a:t> </a:t>
              </a:r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59" name="Rectangle 370"/>
            <p:cNvSpPr>
              <a:spLocks noChangeArrowheads="1"/>
            </p:cNvSpPr>
            <p:nvPr/>
          </p:nvSpPr>
          <p:spPr bwMode="auto">
            <a:xfrm>
              <a:off x="3894588" y="3387023"/>
              <a:ext cx="1334856" cy="41407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r>
                <a:rPr lang="es-MX" sz="900" b="1" dirty="0">
                  <a:latin typeface="+mj-lt"/>
                </a:rPr>
                <a:t>Psicólogo</a:t>
              </a:r>
            </a:p>
            <a:p>
              <a:pPr algn="ctr"/>
              <a:r>
                <a:rPr lang="es-MX" sz="900" dirty="0"/>
                <a:t> Psicólogo   </a:t>
              </a:r>
              <a:endParaRPr lang="es-MX" sz="900" dirty="0">
                <a:latin typeface="+mj-lt"/>
              </a:endParaRPr>
            </a:p>
            <a:p>
              <a:pPr algn="ctr"/>
              <a:endParaRPr lang="es-MX" sz="900" dirty="0">
                <a:latin typeface="+mj-lt"/>
              </a:endParaRPr>
            </a:p>
          </p:txBody>
        </p:sp>
        <p:sp>
          <p:nvSpPr>
            <p:cNvPr id="60" name="Line 375"/>
            <p:cNvSpPr>
              <a:spLocks noChangeShapeType="1"/>
            </p:cNvSpPr>
            <p:nvPr/>
          </p:nvSpPr>
          <p:spPr bwMode="auto">
            <a:xfrm>
              <a:off x="5223091" y="3594061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1" name="Rectangle 370"/>
            <p:cNvSpPr>
              <a:spLocks noChangeArrowheads="1"/>
            </p:cNvSpPr>
            <p:nvPr/>
          </p:nvSpPr>
          <p:spPr bwMode="auto">
            <a:xfrm>
              <a:off x="400243" y="2623113"/>
              <a:ext cx="2010457" cy="50174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Encargado de  Clínica</a:t>
              </a:r>
              <a:r>
                <a:rPr lang="es-MX" sz="900" b="1" dirty="0"/>
                <a:t> de Autismo</a:t>
              </a:r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r>
                <a:rPr lang="es-MX" sz="900" dirty="0"/>
                <a:t>Encargado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</a:p>
            <a:p>
              <a:pPr algn="ctr"/>
              <a:endParaRPr lang="es-ES" sz="900" dirty="0">
                <a:latin typeface="+mj-lt"/>
              </a:endParaRPr>
            </a:p>
          </p:txBody>
        </p:sp>
        <p:sp>
          <p:nvSpPr>
            <p:cNvPr id="62" name="Rectangle 370"/>
            <p:cNvSpPr>
              <a:spLocks noChangeArrowheads="1"/>
            </p:cNvSpPr>
            <p:nvPr/>
          </p:nvSpPr>
          <p:spPr bwMode="auto">
            <a:xfrm>
              <a:off x="389132" y="3552491"/>
              <a:ext cx="1802338" cy="69492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 </a:t>
              </a: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6  Psicólogos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/>
                <a:t> </a:t>
              </a: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MX" sz="900" dirty="0"/>
            </a:p>
            <a:p>
              <a:pPr algn="ctr"/>
              <a:endParaRPr lang="es-MX" sz="900" dirty="0"/>
            </a:p>
          </p:txBody>
        </p:sp>
        <p:sp>
          <p:nvSpPr>
            <p:cNvPr id="63" name="Line 380"/>
            <p:cNvSpPr>
              <a:spLocks noChangeShapeType="1"/>
            </p:cNvSpPr>
            <p:nvPr/>
          </p:nvSpPr>
          <p:spPr bwMode="auto">
            <a:xfrm flipH="1">
              <a:off x="7752046" y="2363700"/>
              <a:ext cx="0" cy="2492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4" name="Line 380"/>
            <p:cNvSpPr>
              <a:spLocks noChangeShapeType="1"/>
            </p:cNvSpPr>
            <p:nvPr/>
          </p:nvSpPr>
          <p:spPr bwMode="auto">
            <a:xfrm>
              <a:off x="1675812" y="2369182"/>
              <a:ext cx="0" cy="2744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5" name="Line 373"/>
            <p:cNvSpPr>
              <a:spLocks noChangeShapeType="1"/>
            </p:cNvSpPr>
            <p:nvPr/>
          </p:nvSpPr>
          <p:spPr bwMode="auto">
            <a:xfrm flipH="1">
              <a:off x="2375612" y="3122783"/>
              <a:ext cx="0" cy="26777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6" name="Line 375"/>
            <p:cNvSpPr>
              <a:spLocks noChangeShapeType="1"/>
            </p:cNvSpPr>
            <p:nvPr/>
          </p:nvSpPr>
          <p:spPr bwMode="auto">
            <a:xfrm>
              <a:off x="2196444" y="3899953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7" name="Line 375"/>
            <p:cNvSpPr>
              <a:spLocks noChangeShapeType="1"/>
            </p:cNvSpPr>
            <p:nvPr/>
          </p:nvSpPr>
          <p:spPr bwMode="auto">
            <a:xfrm>
              <a:off x="2183919" y="4961185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8" name="Line 375"/>
            <p:cNvSpPr>
              <a:spLocks noChangeShapeType="1"/>
            </p:cNvSpPr>
            <p:nvPr/>
          </p:nvSpPr>
          <p:spPr bwMode="auto">
            <a:xfrm flipV="1">
              <a:off x="5223091" y="5505844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69" name="Line 375"/>
            <p:cNvSpPr>
              <a:spLocks noChangeShapeType="1"/>
            </p:cNvSpPr>
            <p:nvPr/>
          </p:nvSpPr>
          <p:spPr bwMode="auto">
            <a:xfrm>
              <a:off x="5223091" y="4901576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0" name="Line 375"/>
            <p:cNvSpPr>
              <a:spLocks noChangeShapeType="1"/>
            </p:cNvSpPr>
            <p:nvPr/>
          </p:nvSpPr>
          <p:spPr bwMode="auto">
            <a:xfrm flipV="1">
              <a:off x="5204934" y="4301620"/>
              <a:ext cx="19815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1" name="Line 373"/>
            <p:cNvSpPr>
              <a:spLocks noChangeShapeType="1"/>
            </p:cNvSpPr>
            <p:nvPr/>
          </p:nvSpPr>
          <p:spPr bwMode="auto">
            <a:xfrm>
              <a:off x="8558459" y="3195622"/>
              <a:ext cx="0" cy="19374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2" name="Line 375"/>
            <p:cNvSpPr>
              <a:spLocks noChangeShapeType="1"/>
            </p:cNvSpPr>
            <p:nvPr/>
          </p:nvSpPr>
          <p:spPr bwMode="auto">
            <a:xfrm>
              <a:off x="8367853" y="3901514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3" name="Line 375"/>
            <p:cNvSpPr>
              <a:spLocks noChangeShapeType="1"/>
            </p:cNvSpPr>
            <p:nvPr/>
          </p:nvSpPr>
          <p:spPr bwMode="auto">
            <a:xfrm>
              <a:off x="8367853" y="4463339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4" name="Line 375"/>
            <p:cNvSpPr>
              <a:spLocks noChangeShapeType="1"/>
            </p:cNvSpPr>
            <p:nvPr/>
          </p:nvSpPr>
          <p:spPr bwMode="auto">
            <a:xfrm>
              <a:off x="8367853" y="5133047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  <p:sp>
          <p:nvSpPr>
            <p:cNvPr id="75" name="Rectangle 213"/>
            <p:cNvSpPr>
              <a:spLocks noChangeArrowheads="1"/>
            </p:cNvSpPr>
            <p:nvPr/>
          </p:nvSpPr>
          <p:spPr bwMode="auto">
            <a:xfrm>
              <a:off x="400243" y="4522388"/>
              <a:ext cx="1783675" cy="694924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b="1" dirty="0">
                  <a:latin typeface="+mj-lt"/>
                </a:rPr>
                <a:t>Aux Agenda e Ingresos CA</a:t>
              </a:r>
            </a:p>
            <a:p>
              <a:pPr algn="ctr"/>
              <a:r>
                <a:rPr lang="es-MX" sz="900" dirty="0">
                  <a:latin typeface="+mj-lt"/>
                </a:rPr>
                <a:t>Auxiliar    </a:t>
              </a:r>
              <a:endParaRPr lang="es-MX" sz="900" b="1" dirty="0">
                <a:latin typeface="+mj-lt"/>
              </a:endParaRPr>
            </a:p>
            <a:p>
              <a:pPr algn="ctr"/>
              <a:r>
                <a:rPr lang="es-MX" sz="900" dirty="0">
                  <a:latin typeface="+mj-lt"/>
                </a:rPr>
                <a:t> </a:t>
              </a:r>
              <a:endParaRPr lang="es-ES" sz="900" dirty="0">
                <a:latin typeface="+mj-lt"/>
              </a:endParaRPr>
            </a:p>
          </p:txBody>
        </p:sp>
        <p:sp>
          <p:nvSpPr>
            <p:cNvPr id="76" name="Rectangle 370"/>
            <p:cNvSpPr>
              <a:spLocks noChangeArrowheads="1"/>
            </p:cNvSpPr>
            <p:nvPr/>
          </p:nvSpPr>
          <p:spPr bwMode="auto">
            <a:xfrm>
              <a:off x="486983" y="5504890"/>
              <a:ext cx="1696935" cy="558921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es-MX" sz="900" b="1" dirty="0">
                  <a:latin typeface="+mj-lt"/>
                </a:rPr>
                <a:t>Intendente</a:t>
              </a:r>
            </a:p>
            <a:p>
              <a:pPr algn="ctr"/>
              <a:r>
                <a:rPr lang="es-MX" sz="900" dirty="0">
                  <a:latin typeface="+mj-lt"/>
                </a:rPr>
                <a:t>Intendente   </a:t>
              </a:r>
            </a:p>
          </p:txBody>
        </p:sp>
        <p:sp>
          <p:nvSpPr>
            <p:cNvPr id="77" name="Line 375"/>
            <p:cNvSpPr>
              <a:spLocks noChangeShapeType="1"/>
            </p:cNvSpPr>
            <p:nvPr/>
          </p:nvSpPr>
          <p:spPr bwMode="auto">
            <a:xfrm flipV="1">
              <a:off x="2175412" y="5788431"/>
              <a:ext cx="2004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9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1919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14279</TotalTime>
  <Words>918</Words>
  <Application>Microsoft Office PowerPoint</Application>
  <PresentationFormat>Presentación en pantalla (4:3)</PresentationFormat>
  <Paragraphs>500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MS Gothic</vt:lpstr>
      <vt:lpstr>Agency FB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Maria del Refugio Martinez Cervantes</cp:lastModifiedBy>
  <cp:revision>664</cp:revision>
  <cp:lastPrinted>2017-12-07T17:39:18Z</cp:lastPrinted>
  <dcterms:created xsi:type="dcterms:W3CDTF">2015-12-30T00:24:58Z</dcterms:created>
  <dcterms:modified xsi:type="dcterms:W3CDTF">2018-02-02T23:11:48Z</dcterms:modified>
</cp:coreProperties>
</file>